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97" r:id="rId1"/>
  </p:sldMasterIdLst>
  <p:notesMasterIdLst>
    <p:notesMasterId r:id="rId118"/>
  </p:notesMasterIdLst>
  <p:sldIdLst>
    <p:sldId id="269" r:id="rId2"/>
    <p:sldId id="479" r:id="rId3"/>
    <p:sldId id="434" r:id="rId4"/>
    <p:sldId id="290" r:id="rId5"/>
    <p:sldId id="462" r:id="rId6"/>
    <p:sldId id="257" r:id="rId7"/>
    <p:sldId id="410" r:id="rId8"/>
    <p:sldId id="270" r:id="rId9"/>
    <p:sldId id="423" r:id="rId10"/>
    <p:sldId id="424" r:id="rId11"/>
    <p:sldId id="422" r:id="rId12"/>
    <p:sldId id="461" r:id="rId13"/>
    <p:sldId id="435" r:id="rId14"/>
    <p:sldId id="271" r:id="rId15"/>
    <p:sldId id="474" r:id="rId16"/>
    <p:sldId id="425" r:id="rId17"/>
    <p:sldId id="261" r:id="rId18"/>
    <p:sldId id="260" r:id="rId19"/>
    <p:sldId id="297" r:id="rId20"/>
    <p:sldId id="265" r:id="rId21"/>
    <p:sldId id="299" r:id="rId22"/>
    <p:sldId id="438" r:id="rId23"/>
    <p:sldId id="436" r:id="rId24"/>
    <p:sldId id="437" r:id="rId25"/>
    <p:sldId id="430" r:id="rId26"/>
    <p:sldId id="433" r:id="rId27"/>
    <p:sldId id="431" r:id="rId28"/>
    <p:sldId id="432" r:id="rId29"/>
    <p:sldId id="459" r:id="rId30"/>
    <p:sldId id="463" r:id="rId31"/>
    <p:sldId id="458" r:id="rId32"/>
    <p:sldId id="460" r:id="rId33"/>
    <p:sldId id="464" r:id="rId34"/>
    <p:sldId id="267" r:id="rId35"/>
    <p:sldId id="276" r:id="rId36"/>
    <p:sldId id="277" r:id="rId37"/>
    <p:sldId id="275" r:id="rId38"/>
    <p:sldId id="274" r:id="rId39"/>
    <p:sldId id="467" r:id="rId40"/>
    <p:sldId id="466" r:id="rId41"/>
    <p:sldId id="289" r:id="rId42"/>
    <p:sldId id="418" r:id="rId43"/>
    <p:sldId id="494" r:id="rId44"/>
    <p:sldId id="468" r:id="rId45"/>
    <p:sldId id="469" r:id="rId46"/>
    <p:sldId id="472" r:id="rId47"/>
    <p:sldId id="470" r:id="rId48"/>
    <p:sldId id="471" r:id="rId49"/>
    <p:sldId id="495" r:id="rId50"/>
    <p:sldId id="449" r:id="rId51"/>
    <p:sldId id="473" r:id="rId52"/>
    <p:sldId id="447" r:id="rId53"/>
    <p:sldId id="439" r:id="rId54"/>
    <p:sldId id="306" r:id="rId55"/>
    <p:sldId id="305" r:id="rId56"/>
    <p:sldId id="304" r:id="rId57"/>
    <p:sldId id="307" r:id="rId58"/>
    <p:sldId id="308" r:id="rId59"/>
    <p:sldId id="400" r:id="rId60"/>
    <p:sldId id="401" r:id="rId61"/>
    <p:sldId id="440" r:id="rId62"/>
    <p:sldId id="328" r:id="rId63"/>
    <p:sldId id="341" r:id="rId64"/>
    <p:sldId id="392" r:id="rId65"/>
    <p:sldId id="342" r:id="rId66"/>
    <p:sldId id="398" r:id="rId67"/>
    <p:sldId id="397" r:id="rId68"/>
    <p:sldId id="402" r:id="rId69"/>
    <p:sldId id="396" r:id="rId70"/>
    <p:sldId id="334" r:id="rId71"/>
    <p:sldId id="383" r:id="rId72"/>
    <p:sldId id="311" r:id="rId73"/>
    <p:sldId id="361" r:id="rId74"/>
    <p:sldId id="388" r:id="rId75"/>
    <p:sldId id="403" r:id="rId76"/>
    <p:sldId id="385" r:id="rId77"/>
    <p:sldId id="384" r:id="rId78"/>
    <p:sldId id="404" r:id="rId79"/>
    <p:sldId id="309" r:id="rId80"/>
    <p:sldId id="312" r:id="rId81"/>
    <p:sldId id="313" r:id="rId82"/>
    <p:sldId id="314" r:id="rId83"/>
    <p:sldId id="326" r:id="rId84"/>
    <p:sldId id="327" r:id="rId85"/>
    <p:sldId id="353" r:id="rId86"/>
    <p:sldId id="319" r:id="rId87"/>
    <p:sldId id="318" r:id="rId88"/>
    <p:sldId id="405" r:id="rId89"/>
    <p:sldId id="406" r:id="rId90"/>
    <p:sldId id="407" r:id="rId91"/>
    <p:sldId id="441" r:id="rId92"/>
    <p:sldId id="408" r:id="rId93"/>
    <p:sldId id="415" r:id="rId94"/>
    <p:sldId id="416" r:id="rId95"/>
    <p:sldId id="443" r:id="rId96"/>
    <p:sldId id="482" r:id="rId97"/>
    <p:sldId id="446" r:id="rId98"/>
    <p:sldId id="444" r:id="rId99"/>
    <p:sldId id="484" r:id="rId100"/>
    <p:sldId id="485" r:id="rId101"/>
    <p:sldId id="486" r:id="rId102"/>
    <p:sldId id="487" r:id="rId103"/>
    <p:sldId id="488" r:id="rId104"/>
    <p:sldId id="489" r:id="rId105"/>
    <p:sldId id="490" r:id="rId106"/>
    <p:sldId id="491" r:id="rId107"/>
    <p:sldId id="409" r:id="rId108"/>
    <p:sldId id="381" r:id="rId109"/>
    <p:sldId id="368" r:id="rId110"/>
    <p:sldId id="370" r:id="rId111"/>
    <p:sldId id="356" r:id="rId112"/>
    <p:sldId id="360" r:id="rId113"/>
    <p:sldId id="492" r:id="rId114"/>
    <p:sldId id="493" r:id="rId115"/>
    <p:sldId id="475" r:id="rId116"/>
    <p:sldId id="496" r:id="rId1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79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11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C33F9-ED8B-4DED-8281-2AFD06BC9B9C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83A6A-14AC-410E-8D78-732442B92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4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DEA18-1673-4084-ACE2-7C0EC08F112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6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DEA18-1673-4084-ACE2-7C0EC08F112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4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5923F103-BC34-4FE4-A40E-EDDEECFDA5D0}" type="datetimeFigureOut">
              <a:rPr lang="en-US" smtClean="0"/>
              <a:pPr/>
              <a:t>3/21/2019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87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0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38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FC721-99FE-4CD8-B24D-7B54FE73B2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0157248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B6661-CCFC-4A34-BCF4-853307BAD5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3880484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3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34E6425-0181-43F2-84FC-787E803FD2F8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41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28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8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6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53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15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5E72C73-2D91-4E12-BA25-F0AA0C03599B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4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3/21/2019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0433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3212257"/>
          </a:xfrm>
        </p:spPr>
        <p:txBody>
          <a:bodyPr/>
          <a:lstStyle/>
          <a:p>
            <a:r>
              <a:rPr lang="en-US" sz="6000" dirty="0" smtClean="0">
                <a:latin typeface="Bookman Old Style" panose="02050604050505020204" pitchFamily="18" charset="0"/>
              </a:rPr>
              <a:t>CITY OF OTTAWA </a:t>
            </a:r>
            <a:br>
              <a:rPr lang="en-US" sz="6000" dirty="0" smtClean="0">
                <a:latin typeface="Bookman Old Style" panose="02050604050505020204" pitchFamily="18" charset="0"/>
              </a:rPr>
            </a:br>
            <a:r>
              <a:rPr lang="en-US" sz="6000" dirty="0" smtClean="0">
                <a:latin typeface="Bookman Old Style" panose="02050604050505020204" pitchFamily="18" charset="0"/>
              </a:rPr>
              <a:t>STATE OF THE CITY </a:t>
            </a:r>
            <a:br>
              <a:rPr lang="en-US" sz="6000" dirty="0" smtClean="0">
                <a:latin typeface="Bookman Old Style" panose="02050604050505020204" pitchFamily="18" charset="0"/>
              </a:rPr>
            </a:br>
            <a:r>
              <a:rPr lang="en-US" sz="6000" dirty="0">
                <a:latin typeface="Bookman Old Style" panose="02050604050505020204" pitchFamily="18" charset="0"/>
              </a:rPr>
              <a:t/>
            </a:r>
            <a:br>
              <a:rPr lang="en-US" sz="6000" dirty="0">
                <a:latin typeface="Bookman Old Style" panose="02050604050505020204" pitchFamily="18" charset="0"/>
              </a:rPr>
            </a:br>
            <a:r>
              <a:rPr lang="en-US" sz="4400" dirty="0" smtClean="0">
                <a:latin typeface="Bookman Old Style" panose="02050604050505020204" pitchFamily="18" charset="0"/>
              </a:rPr>
              <a:t>MARCH 21, 2019</a:t>
            </a:r>
            <a:endParaRPr lang="en-US" sz="4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801226"/>
          </a:xfrm>
        </p:spPr>
        <p:txBody>
          <a:bodyPr/>
          <a:lstStyle/>
          <a:p>
            <a:r>
              <a:rPr lang="en-US" sz="3600" dirty="0" smtClean="0"/>
              <a:t>Domino’s</a:t>
            </a:r>
            <a:endParaRPr lang="en-US" sz="3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4" t="6149" b="26753"/>
          <a:stretch/>
        </p:blipFill>
        <p:spPr>
          <a:xfrm>
            <a:off x="609600" y="587204"/>
            <a:ext cx="7938315" cy="5805641"/>
          </a:xfrm>
        </p:spPr>
      </p:pic>
    </p:spTree>
    <p:extLst>
      <p:ext uri="{BB962C8B-B14F-4D97-AF65-F5344CB8AC3E}">
        <p14:creationId xmlns:p14="http://schemas.microsoft.com/office/powerpoint/2010/main" val="147531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09274" y="409074"/>
            <a:ext cx="8081300" cy="72900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Downtown </a:t>
            </a:r>
            <a:r>
              <a:rPr lang="en-US" sz="3600" dirty="0"/>
              <a:t>Street Lights– </a:t>
            </a:r>
            <a:r>
              <a:rPr lang="en-US" sz="3600" dirty="0"/>
              <a:t>Before &amp; After</a:t>
            </a:r>
            <a:endParaRPr lang="en-US" sz="3600" dirty="0">
              <a:latin typeface="Gloucester MT Extra Condensed" pitchFamily="18" charset="0"/>
            </a:endParaRPr>
          </a:p>
        </p:txBody>
      </p:sp>
      <p:pic>
        <p:nvPicPr>
          <p:cNvPr id="21" name="Picture 3" descr="LaSalle-Street-DT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/>
          <a:srcRect t="3309" r="29952"/>
          <a:stretch/>
        </p:blipFill>
        <p:spPr bwMode="auto">
          <a:xfrm>
            <a:off x="601580" y="1685944"/>
            <a:ext cx="4917314" cy="4570477"/>
          </a:xfrm>
          <a:prstGeom prst="rect">
            <a:avLst/>
          </a:prstGeom>
          <a:noFill/>
        </p:spPr>
      </p:pic>
      <p:pic>
        <p:nvPicPr>
          <p:cNvPr id="7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4" r="19574"/>
          <a:stretch/>
        </p:blipFill>
        <p:spPr>
          <a:xfrm>
            <a:off x="5895474" y="1685944"/>
            <a:ext cx="5839326" cy="4570478"/>
          </a:xfrm>
        </p:spPr>
      </p:pic>
    </p:spTree>
    <p:extLst>
      <p:ext uri="{BB962C8B-B14F-4D97-AF65-F5344CB8AC3E}">
        <p14:creationId xmlns:p14="http://schemas.microsoft.com/office/powerpoint/2010/main" val="1467062072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before shot 5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598" t="1669" r="28432" b="2139"/>
          <a:stretch/>
        </p:blipFill>
        <p:spPr bwMode="auto">
          <a:xfrm>
            <a:off x="662267" y="424580"/>
            <a:ext cx="5425712" cy="504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" t="592" r="35933" b="6625"/>
          <a:stretch/>
        </p:blipFill>
        <p:spPr>
          <a:xfrm>
            <a:off x="6545179" y="424580"/>
            <a:ext cx="5058260" cy="5057679"/>
          </a:xfrm>
        </p:spPr>
      </p:pic>
      <p:sp>
        <p:nvSpPr>
          <p:cNvPr id="5" name="Rectangle 4"/>
          <p:cNvSpPr/>
          <p:nvPr/>
        </p:nvSpPr>
        <p:spPr>
          <a:xfrm>
            <a:off x="1844332" y="5477605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BEFORE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64389" y="5469540"/>
            <a:ext cx="20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AFTER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3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Before shot 4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4867" t="2350" r="4123" b="26950"/>
          <a:stretch/>
        </p:blipFill>
        <p:spPr bwMode="auto">
          <a:xfrm>
            <a:off x="541422" y="2334126"/>
            <a:ext cx="5498432" cy="344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9000" r="29120" b="12721"/>
          <a:stretch/>
        </p:blipFill>
        <p:spPr>
          <a:xfrm>
            <a:off x="6268454" y="1852864"/>
            <a:ext cx="5402178" cy="39242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7002" y="1223665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BEFORE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70136" y="753979"/>
            <a:ext cx="20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AFTER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11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Chserver\state of city\2013 State of the City\Pictures\Downtown Before and After\Final\Fast Print - Before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l="21754" t="5996" r="10069" b="18007"/>
          <a:stretch/>
        </p:blipFill>
        <p:spPr bwMode="auto">
          <a:xfrm>
            <a:off x="541420" y="548058"/>
            <a:ext cx="5690938" cy="4709742"/>
          </a:xfrm>
          <a:prstGeom prst="rect">
            <a:avLst/>
          </a:prstGeom>
          <a:noFill/>
        </p:spPr>
      </p:pic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5" t="17753" r="30155" b="33564"/>
          <a:stretch/>
        </p:blipFill>
        <p:spPr>
          <a:xfrm>
            <a:off x="6725653" y="567357"/>
            <a:ext cx="4912741" cy="4690444"/>
          </a:xfrm>
        </p:spPr>
      </p:pic>
      <p:sp>
        <p:nvSpPr>
          <p:cNvPr id="6" name="Rectangle 5"/>
          <p:cNvSpPr/>
          <p:nvPr/>
        </p:nvSpPr>
        <p:spPr>
          <a:xfrm>
            <a:off x="2112772" y="5359169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BEFORE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2431" y="5359169"/>
            <a:ext cx="20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AFTER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24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Before shot 3.jpg"/>
          <p:cNvPicPr>
            <a:picLocks noChangeAspect="1"/>
          </p:cNvPicPr>
          <p:nvPr/>
        </p:nvPicPr>
        <p:blipFill rotWithShape="1">
          <a:blip r:embed="rId2" cstate="print"/>
          <a:srcRect t="8065" r="11254" b="25805"/>
          <a:stretch/>
        </p:blipFill>
        <p:spPr bwMode="auto">
          <a:xfrm>
            <a:off x="533399" y="483949"/>
            <a:ext cx="5494421" cy="304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62" r="14161" b="17988"/>
          <a:stretch/>
        </p:blipFill>
        <p:spPr>
          <a:xfrm>
            <a:off x="5346032" y="2955759"/>
            <a:ext cx="6400800" cy="34530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87978" y="483949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BEFORE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3095" y="5485492"/>
            <a:ext cx="20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AFTER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62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t="614" r="7687" b="2298"/>
          <a:stretch/>
        </p:blipFill>
        <p:spPr>
          <a:xfrm>
            <a:off x="6328611" y="489741"/>
            <a:ext cx="5334001" cy="4701152"/>
          </a:xfrm>
        </p:spPr>
      </p:pic>
      <p:sp>
        <p:nvSpPr>
          <p:cNvPr id="10" name="Rectangle 9"/>
          <p:cNvSpPr/>
          <p:nvPr/>
        </p:nvSpPr>
        <p:spPr>
          <a:xfrm>
            <a:off x="8362641" y="5335756"/>
            <a:ext cx="20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AFTER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4" name="Content Placeholder 6" descr="DSC0032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517" y="535861"/>
            <a:ext cx="5306829" cy="465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81712" y="5335756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BEFORE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5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674" name="Picture 2" descr="\\CHSERVER\PlanData\Tami's Files\Downtown\Main Street - 200 Block West\Downtown Pictures\DSC010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18333"/>
          <a:stretch/>
        </p:blipFill>
        <p:spPr bwMode="auto">
          <a:xfrm>
            <a:off x="683923" y="506721"/>
            <a:ext cx="4706224" cy="5208280"/>
          </a:xfrm>
          <a:prstGeom prst="rect">
            <a:avLst/>
          </a:prstGeom>
          <a:noFill/>
        </p:spPr>
      </p:pic>
      <p:pic>
        <p:nvPicPr>
          <p:cNvPr id="4" name="Picture 1" descr="\\Chserver\state of city\2014 State of the City\pictures\Bob's Pictures\main st 3.JPG"/>
          <p:cNvPicPr>
            <a:picLocks noChangeAspect="1" noChangeArrowheads="1"/>
          </p:cNvPicPr>
          <p:nvPr/>
        </p:nvPicPr>
        <p:blipFill rotWithShape="1">
          <a:blip r:embed="rId3" cstate="print"/>
          <a:srcRect l="12081" t="1107" r="24984" b="1754"/>
          <a:stretch/>
        </p:blipFill>
        <p:spPr bwMode="auto">
          <a:xfrm>
            <a:off x="6400801" y="506721"/>
            <a:ext cx="4499169" cy="520828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57454" y="5690939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BEFORE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01168" y="5690939"/>
            <a:ext cx="20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AFTER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35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989135"/>
          </a:xfrm>
        </p:spPr>
        <p:txBody>
          <a:bodyPr/>
          <a:lstStyle/>
          <a:p>
            <a:r>
              <a:rPr lang="en-US" dirty="0" smtClean="0"/>
              <a:t>Overnight Stays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1202"/>
            <a:ext cx="6437812" cy="2184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51" y="3569443"/>
            <a:ext cx="4256401" cy="2833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57" y="3730762"/>
            <a:ext cx="3912242" cy="2608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8" descr="Ottawa State of the City 9-2010 033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rcRect l="5520" r="5520"/>
          <a:stretch>
            <a:fillRect/>
          </a:stretch>
        </p:blipFill>
        <p:spPr>
          <a:xfrm>
            <a:off x="7519327" y="460845"/>
            <a:ext cx="4155670" cy="3108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106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SC_1875 (2)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29994" y="709685"/>
            <a:ext cx="10888049" cy="536463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5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96400" y="472876"/>
            <a:ext cx="2432304" cy="1645920"/>
          </a:xfrm>
        </p:spPr>
        <p:txBody>
          <a:bodyPr/>
          <a:lstStyle/>
          <a:p>
            <a:r>
              <a:rPr lang="en-US" dirty="0" smtClean="0"/>
              <a:t>Harbor </a:t>
            </a:r>
            <a:br>
              <a:rPr lang="en-US" dirty="0" smtClean="0"/>
            </a:br>
            <a:r>
              <a:rPr lang="en-US" dirty="0"/>
              <a:t>U</a:t>
            </a:r>
            <a:r>
              <a:rPr lang="en-US" dirty="0" smtClean="0"/>
              <a:t>nder </a:t>
            </a:r>
            <a:r>
              <a:rPr lang="en-US" dirty="0"/>
              <a:t>C</a:t>
            </a:r>
            <a:r>
              <a:rPr lang="en-US" dirty="0" smtClean="0"/>
              <a:t>onstruction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296400" y="2233749"/>
            <a:ext cx="2432304" cy="1828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2007</a:t>
            </a:r>
            <a:endParaRPr lang="en-US" sz="3200" dirty="0"/>
          </a:p>
        </p:txBody>
      </p:sp>
      <p:pic>
        <p:nvPicPr>
          <p:cNvPr id="7" name="Picture 11" descr="2007 state of the city 02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r="5439"/>
          <a:stretch>
            <a:fillRect/>
          </a:stretch>
        </p:blipFill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54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88086"/>
          </a:xfrm>
        </p:spPr>
        <p:txBody>
          <a:bodyPr/>
          <a:lstStyle/>
          <a:p>
            <a:pPr algn="ctr"/>
            <a:r>
              <a:rPr lang="en-US" dirty="0" smtClean="0"/>
              <a:t>Hawthorne Race Track 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" b="18715"/>
          <a:stretch/>
        </p:blipFill>
        <p:spPr>
          <a:xfrm>
            <a:off x="566928" y="2076442"/>
            <a:ext cx="5650992" cy="346737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94" y="2076442"/>
            <a:ext cx="5303830" cy="3467378"/>
          </a:xfrm>
        </p:spPr>
      </p:pic>
    </p:spTree>
    <p:extLst>
      <p:ext uri="{BB962C8B-B14F-4D97-AF65-F5344CB8AC3E}">
        <p14:creationId xmlns:p14="http://schemas.microsoft.com/office/powerpoint/2010/main" val="381803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291557"/>
          </a:xfrm>
        </p:spPr>
        <p:txBody>
          <a:bodyPr/>
          <a:lstStyle/>
          <a:p>
            <a:r>
              <a:rPr lang="en-US" sz="3600" dirty="0" smtClean="0"/>
              <a:t>Heritage</a:t>
            </a:r>
            <a:br>
              <a:rPr lang="en-US" sz="3600" dirty="0" smtClean="0"/>
            </a:br>
            <a:r>
              <a:rPr lang="en-US" sz="3600" dirty="0" smtClean="0"/>
              <a:t>Harbor </a:t>
            </a:r>
            <a:endParaRPr lang="en-US" sz="3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r="5428"/>
          <a:stretch/>
        </p:blipFill>
        <p:spPr/>
      </p:pic>
    </p:spTree>
    <p:extLst>
      <p:ext uri="{BB962C8B-B14F-4D97-AF65-F5344CB8AC3E}">
        <p14:creationId xmlns:p14="http://schemas.microsoft.com/office/powerpoint/2010/main" val="28978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Lone Buffalo</a:t>
            </a:r>
            <a:endParaRPr lang="en-US" sz="40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57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23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Lone Buffalo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430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Fema</a:t>
            </a:r>
            <a:r>
              <a:rPr lang="en-US" dirty="0" smtClean="0"/>
              <a:t>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8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23696" y="687301"/>
            <a:ext cx="2432304" cy="5483398"/>
          </a:xfrm>
        </p:spPr>
        <p:txBody>
          <a:bodyPr/>
          <a:lstStyle/>
          <a:p>
            <a:pPr algn="ctr"/>
            <a:r>
              <a:rPr lang="en-US" sz="3200" dirty="0" smtClean="0"/>
              <a:t>Mike Sutfin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FEMA’S Award for Excellence </a:t>
            </a:r>
            <a:br>
              <a:rPr lang="en-US" sz="3200" dirty="0" smtClean="0"/>
            </a:br>
            <a:r>
              <a:rPr lang="en-US" sz="3200" dirty="0" smtClean="0"/>
              <a:t>&amp; </a:t>
            </a:r>
            <a:br>
              <a:rPr lang="en-US" sz="3200" dirty="0" smtClean="0"/>
            </a:br>
            <a:r>
              <a:rPr lang="en-US" sz="3200" dirty="0" smtClean="0"/>
              <a:t>Floodplain Manager of the Year 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r="100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62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69104" y="699037"/>
            <a:ext cx="2432304" cy="2207936"/>
          </a:xfrm>
        </p:spPr>
        <p:txBody>
          <a:bodyPr/>
          <a:lstStyle/>
          <a:p>
            <a:pPr algn="ctr"/>
            <a:r>
              <a:rPr lang="en-US" sz="4400" dirty="0" smtClean="0"/>
              <a:t>CLASS 2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000" dirty="0" smtClean="0"/>
              <a:t>CRS Community </a:t>
            </a:r>
            <a:endParaRPr lang="en-US" sz="3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836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34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1904169"/>
          </a:xfrm>
        </p:spPr>
        <p:txBody>
          <a:bodyPr/>
          <a:lstStyle/>
          <a:p>
            <a:r>
              <a:rPr lang="en-US" sz="4000" dirty="0" smtClean="0"/>
              <a:t>Ottawa Dental </a:t>
            </a:r>
            <a:br>
              <a:rPr lang="en-US" sz="4000" dirty="0" smtClean="0"/>
            </a:br>
            <a:r>
              <a:rPr lang="en-US" sz="4000" dirty="0" smtClean="0"/>
              <a:t>Lab</a:t>
            </a:r>
            <a:endParaRPr lang="en-US" sz="40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2" r="17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855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164" r="936" b="15879"/>
          <a:stretch/>
        </p:blipFill>
        <p:spPr>
          <a:xfrm>
            <a:off x="642551" y="459716"/>
            <a:ext cx="10824519" cy="5829873"/>
          </a:xfrm>
        </p:spPr>
      </p:pic>
    </p:spTree>
    <p:extLst>
      <p:ext uri="{BB962C8B-B14F-4D97-AF65-F5344CB8AC3E}">
        <p14:creationId xmlns:p14="http://schemas.microsoft.com/office/powerpoint/2010/main" val="39974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Downtown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4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565266"/>
          </a:xfrm>
        </p:spPr>
        <p:txBody>
          <a:bodyPr/>
          <a:lstStyle/>
          <a:p>
            <a:pPr algn="ctr"/>
            <a:r>
              <a:rPr lang="en-US" sz="3000" dirty="0"/>
              <a:t>Columbus </a:t>
            </a:r>
            <a:r>
              <a:rPr lang="en-US" sz="3000" dirty="0" smtClean="0"/>
              <a:t>Streetscape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3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1170" r="169"/>
          <a:stretch/>
        </p:blipFill>
        <p:spPr>
          <a:xfrm rot="16200000">
            <a:off x="1393655" y="822003"/>
            <a:ext cx="6472602" cy="5063051"/>
          </a:xfrm>
        </p:spPr>
      </p:pic>
    </p:spTree>
    <p:extLst>
      <p:ext uri="{BB962C8B-B14F-4D97-AF65-F5344CB8AC3E}">
        <p14:creationId xmlns:p14="http://schemas.microsoft.com/office/powerpoint/2010/main" val="121525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ANTHONY PLACE </a:t>
            </a:r>
            <a:endParaRPr lang="en-US" sz="3600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t="12949" r="8999" b="13671"/>
          <a:stretch/>
        </p:blipFill>
        <p:spPr>
          <a:xfrm>
            <a:off x="197707" y="1173891"/>
            <a:ext cx="8752921" cy="4843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15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ANTHONY PLACE </a:t>
            </a:r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0" t="24771" r="47792" b="23869"/>
          <a:stretch/>
        </p:blipFill>
        <p:spPr>
          <a:xfrm>
            <a:off x="2409568" y="109499"/>
            <a:ext cx="5078627" cy="6507679"/>
          </a:xfrm>
        </p:spPr>
      </p:pic>
    </p:spTree>
    <p:extLst>
      <p:ext uri="{BB962C8B-B14F-4D97-AF65-F5344CB8AC3E}">
        <p14:creationId xmlns:p14="http://schemas.microsoft.com/office/powerpoint/2010/main" val="36614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4020026"/>
          </a:xfrm>
        </p:spPr>
        <p:txBody>
          <a:bodyPr>
            <a:noAutofit/>
          </a:bodyPr>
          <a:lstStyle/>
          <a:p>
            <a:r>
              <a:rPr lang="en-US" sz="4000" dirty="0" smtClean="0"/>
              <a:t>112 W. Madison Street </a:t>
            </a:r>
            <a:br>
              <a:rPr lang="en-US" sz="4000" dirty="0" smtClean="0"/>
            </a:br>
            <a:r>
              <a:rPr lang="en-US" sz="4000" dirty="0" smtClean="0"/>
              <a:t>Lofts and Retail </a:t>
            </a:r>
            <a:endParaRPr 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9" t="7273" r="9936" b="7591"/>
          <a:stretch/>
        </p:blipFill>
        <p:spPr>
          <a:xfrm>
            <a:off x="667265" y="166237"/>
            <a:ext cx="8081319" cy="6439803"/>
          </a:xfrm>
        </p:spPr>
      </p:pic>
    </p:spTree>
    <p:extLst>
      <p:ext uri="{BB962C8B-B14F-4D97-AF65-F5344CB8AC3E}">
        <p14:creationId xmlns:p14="http://schemas.microsoft.com/office/powerpoint/2010/main" val="17401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07" t="14066" r="12957" b="4554"/>
          <a:stretch/>
        </p:blipFill>
        <p:spPr>
          <a:xfrm>
            <a:off x="1319645" y="489381"/>
            <a:ext cx="9725891" cy="58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296400" y="607391"/>
            <a:ext cx="2430780" cy="4643481"/>
          </a:xfrm>
        </p:spPr>
        <p:txBody>
          <a:bodyPr>
            <a:normAutofit/>
          </a:bodyPr>
          <a:lstStyle/>
          <a:p>
            <a:r>
              <a:rPr lang="en-US" sz="4000" dirty="0"/>
              <a:t>112 W. Madison Street </a:t>
            </a:r>
            <a:br>
              <a:rPr lang="en-US" sz="4000" dirty="0"/>
            </a:br>
            <a:r>
              <a:rPr lang="en-US" sz="4000" dirty="0"/>
              <a:t>Lofts and Retail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4254" r="3544" b="10794"/>
          <a:stretch/>
        </p:blipFill>
        <p:spPr>
          <a:xfrm>
            <a:off x="1013253" y="88999"/>
            <a:ext cx="7018639" cy="6608364"/>
          </a:xfrm>
        </p:spPr>
      </p:pic>
    </p:spTree>
    <p:extLst>
      <p:ext uri="{BB962C8B-B14F-4D97-AF65-F5344CB8AC3E}">
        <p14:creationId xmlns:p14="http://schemas.microsoft.com/office/powerpoint/2010/main" val="25459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1"/>
            <a:ext cx="2430780" cy="3826063"/>
          </a:xfrm>
        </p:spPr>
        <p:txBody>
          <a:bodyPr>
            <a:noAutofit/>
          </a:bodyPr>
          <a:lstStyle/>
          <a:p>
            <a:r>
              <a:rPr lang="en-US" sz="4000" dirty="0" smtClean="0"/>
              <a:t>205-207 W. Main Street 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Concept </a:t>
            </a:r>
            <a:br>
              <a:rPr lang="en-US" sz="4000" dirty="0" smtClean="0"/>
            </a:br>
            <a:r>
              <a:rPr lang="en-US" sz="4000" dirty="0" smtClean="0"/>
              <a:t>Plan 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5" t="30030" r="16426" b="22059"/>
          <a:stretch/>
        </p:blipFill>
        <p:spPr>
          <a:xfrm>
            <a:off x="125993" y="313260"/>
            <a:ext cx="8727062" cy="6212232"/>
          </a:xfrm>
        </p:spPr>
      </p:pic>
    </p:spTree>
    <p:extLst>
      <p:ext uri="{BB962C8B-B14F-4D97-AF65-F5344CB8AC3E}">
        <p14:creationId xmlns:p14="http://schemas.microsoft.com/office/powerpoint/2010/main" val="30098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63623" y="2094308"/>
            <a:ext cx="9070848" cy="3016171"/>
          </a:xfrm>
        </p:spPr>
        <p:txBody>
          <a:bodyPr/>
          <a:lstStyle/>
          <a:p>
            <a:r>
              <a:rPr lang="en-US" dirty="0" smtClean="0"/>
              <a:t>Carson &amp; Woolworth </a:t>
            </a:r>
            <a:br>
              <a:rPr lang="en-US" dirty="0" smtClean="0"/>
            </a:br>
            <a:r>
              <a:rPr lang="en-US" dirty="0" smtClean="0"/>
              <a:t>building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4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Interior Elevations 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3906" r="1670" b="2946"/>
          <a:stretch/>
        </p:blipFill>
        <p:spPr>
          <a:xfrm>
            <a:off x="254059" y="607392"/>
            <a:ext cx="8645313" cy="5407328"/>
          </a:xfrm>
        </p:spPr>
      </p:pic>
    </p:spTree>
    <p:extLst>
      <p:ext uri="{BB962C8B-B14F-4D97-AF65-F5344CB8AC3E}">
        <p14:creationId xmlns:p14="http://schemas.microsoft.com/office/powerpoint/2010/main" val="2070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Roof </a:t>
            </a:r>
            <a:br>
              <a:rPr lang="en-US" sz="4000" dirty="0" smtClean="0"/>
            </a:br>
            <a:r>
              <a:rPr lang="en-US" sz="4000" dirty="0" smtClean="0"/>
              <a:t>Terrace 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818" r="2026" b="3031"/>
          <a:stretch/>
        </p:blipFill>
        <p:spPr>
          <a:xfrm>
            <a:off x="179946" y="477520"/>
            <a:ext cx="8704208" cy="5608320"/>
          </a:xfrm>
        </p:spPr>
      </p:pic>
    </p:spTree>
    <p:extLst>
      <p:ext uri="{BB962C8B-B14F-4D97-AF65-F5344CB8AC3E}">
        <p14:creationId xmlns:p14="http://schemas.microsoft.com/office/powerpoint/2010/main" val="354672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4363" y="721361"/>
            <a:ext cx="10887075" cy="5496560"/>
          </a:xfrm>
        </p:spPr>
        <p:txBody>
          <a:bodyPr>
            <a:normAutofit/>
          </a:bodyPr>
          <a:lstStyle/>
          <a:p>
            <a:r>
              <a:rPr lang="en-US" sz="3000" b="1" u="sng" dirty="0" smtClean="0"/>
              <a:t>Cat’s Eye Wine Bar </a:t>
            </a:r>
            <a:r>
              <a:rPr lang="en-US" sz="3000" dirty="0" smtClean="0"/>
              <a:t>at 724 LaSalle St. </a:t>
            </a:r>
          </a:p>
          <a:p>
            <a:r>
              <a:rPr lang="en-US" sz="3000" b="1" u="sng" dirty="0" smtClean="0"/>
              <a:t>City Folk Urban Décor </a:t>
            </a:r>
            <a:r>
              <a:rPr lang="en-US" sz="3000" dirty="0" smtClean="0"/>
              <a:t>at 722 LaSalle St. </a:t>
            </a:r>
          </a:p>
          <a:p>
            <a:r>
              <a:rPr lang="en-US" sz="3000" b="1" u="sng" dirty="0" smtClean="0"/>
              <a:t>Sinbad Vapors </a:t>
            </a:r>
            <a:r>
              <a:rPr lang="en-US" sz="3000" dirty="0" smtClean="0"/>
              <a:t>at 704 LaSalle St. </a:t>
            </a:r>
          </a:p>
          <a:p>
            <a:r>
              <a:rPr lang="en-US" sz="3000" b="1" u="sng" dirty="0" smtClean="0"/>
              <a:t>B.A.S.H </a:t>
            </a:r>
            <a:r>
              <a:rPr lang="en-US" sz="3000" dirty="0" smtClean="0"/>
              <a:t>at 1012 N. LaSalle St. </a:t>
            </a:r>
          </a:p>
          <a:p>
            <a:r>
              <a:rPr lang="en-US" sz="3000" b="1" u="sng" dirty="0" smtClean="0"/>
              <a:t>Prairie Fox Book Store </a:t>
            </a:r>
            <a:r>
              <a:rPr lang="en-US" sz="3000" dirty="0" smtClean="0"/>
              <a:t>at 719 LaSalle St. </a:t>
            </a:r>
          </a:p>
          <a:p>
            <a:r>
              <a:rPr lang="en-US" sz="3000" b="1" u="sng" dirty="0" smtClean="0"/>
              <a:t>Court Street Pub </a:t>
            </a:r>
            <a:r>
              <a:rPr lang="en-US" sz="3000" dirty="0" smtClean="0"/>
              <a:t>at 620 Court St.</a:t>
            </a:r>
          </a:p>
          <a:p>
            <a:r>
              <a:rPr lang="en-US" sz="3000" b="1" u="sng" dirty="0" err="1" smtClean="0"/>
              <a:t>Keke’s</a:t>
            </a:r>
            <a:r>
              <a:rPr lang="en-US" sz="3000" b="1" u="sng" dirty="0" smtClean="0"/>
              <a:t> Sweet Shop </a:t>
            </a:r>
            <a:r>
              <a:rPr lang="en-US" sz="3000" dirty="0" smtClean="0"/>
              <a:t>at 216 W. Main St. </a:t>
            </a:r>
          </a:p>
          <a:p>
            <a:r>
              <a:rPr lang="en-US" sz="3000" b="1" u="sng" dirty="0" smtClean="0"/>
              <a:t>Open Space Art Gallery &amp; Studios</a:t>
            </a:r>
            <a:r>
              <a:rPr lang="en-US" sz="3000" dirty="0" smtClean="0"/>
              <a:t> at 223 W. Madison St.</a:t>
            </a:r>
          </a:p>
          <a:p>
            <a:r>
              <a:rPr lang="en-US" sz="3000" b="1" u="sng" dirty="0" smtClean="0"/>
              <a:t>Lady’s &amp; Gent’s </a:t>
            </a:r>
            <a:r>
              <a:rPr lang="en-US" sz="3000" dirty="0" smtClean="0"/>
              <a:t>at 721 LaSalle St.  </a:t>
            </a:r>
          </a:p>
        </p:txBody>
      </p:sp>
    </p:spTree>
    <p:extLst>
      <p:ext uri="{BB962C8B-B14F-4D97-AF65-F5344CB8AC3E}">
        <p14:creationId xmlns:p14="http://schemas.microsoft.com/office/powerpoint/2010/main" val="302762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96400" y="501903"/>
            <a:ext cx="2432304" cy="2149857"/>
          </a:xfrm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Iniga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Neapolitan</a:t>
            </a:r>
            <a:br>
              <a:rPr lang="en-US" sz="3200" dirty="0" smtClean="0"/>
            </a:br>
            <a:r>
              <a:rPr lang="en-US" sz="3200" dirty="0" smtClean="0"/>
              <a:t>Pizza </a:t>
            </a:r>
            <a:br>
              <a:rPr lang="en-US" sz="3200" dirty="0" smtClean="0"/>
            </a:br>
            <a:r>
              <a:rPr lang="en-US" sz="3200" dirty="0" smtClean="0"/>
              <a:t>Restaurant</a:t>
            </a:r>
            <a:endParaRPr lang="en-US" sz="32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650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" r="402" b="9437"/>
          <a:stretch/>
        </p:blipFill>
        <p:spPr>
          <a:xfrm>
            <a:off x="1534160" y="532270"/>
            <a:ext cx="8890000" cy="5838050"/>
          </a:xfrm>
        </p:spPr>
      </p:pic>
    </p:spTree>
    <p:extLst>
      <p:ext uri="{BB962C8B-B14F-4D97-AF65-F5344CB8AC3E}">
        <p14:creationId xmlns:p14="http://schemas.microsoft.com/office/powerpoint/2010/main" val="224523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2512230"/>
          </a:xfrm>
        </p:spPr>
        <p:txBody>
          <a:bodyPr/>
          <a:lstStyle/>
          <a:p>
            <a:r>
              <a:rPr lang="en-US" dirty="0" smtClean="0"/>
              <a:t>Best Marketing Campaign </a:t>
            </a:r>
            <a:br>
              <a:rPr lang="en-US" dirty="0" smtClean="0"/>
            </a:br>
            <a:r>
              <a:rPr lang="en-US" dirty="0" smtClean="0"/>
              <a:t>&amp; </a:t>
            </a:r>
            <a:br>
              <a:rPr lang="en-US" dirty="0" smtClean="0"/>
            </a:br>
            <a:r>
              <a:rPr lang="en-US" dirty="0" smtClean="0"/>
              <a:t>Best Social Media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8" b="1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16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59714"/>
            <a:ext cx="10058400" cy="1371600"/>
          </a:xfrm>
        </p:spPr>
        <p:txBody>
          <a:bodyPr/>
          <a:lstStyle/>
          <a:p>
            <a:r>
              <a:rPr lang="en-US" dirty="0" smtClean="0"/>
              <a:t>New Festivals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273274"/>
            <a:ext cx="10622280" cy="3396006"/>
          </a:xfrm>
        </p:spPr>
        <p:txBody>
          <a:bodyPr>
            <a:normAutofit/>
          </a:bodyPr>
          <a:lstStyle/>
          <a:p>
            <a:pPr lvl="0"/>
            <a:r>
              <a:rPr lang="en-US" sz="3600" b="1" u="sng" dirty="0" smtClean="0"/>
              <a:t>Oktoberfest</a:t>
            </a:r>
            <a:r>
              <a:rPr lang="en-US" sz="3600" dirty="0" smtClean="0"/>
              <a:t> - Saturday</a:t>
            </a:r>
            <a:r>
              <a:rPr lang="en-US" sz="3600" dirty="0"/>
              <a:t>, September 21, </a:t>
            </a:r>
            <a:r>
              <a:rPr lang="en-US" sz="3600" dirty="0" smtClean="0"/>
              <a:t>2019</a:t>
            </a:r>
          </a:p>
          <a:p>
            <a:pPr lvl="0"/>
            <a:endParaRPr lang="en-US" sz="3600" dirty="0"/>
          </a:p>
          <a:p>
            <a:pPr lvl="0"/>
            <a:r>
              <a:rPr lang="en-US" sz="3600" b="1" u="sng" dirty="0"/>
              <a:t>Starved Rock Country Festival of the Arts </a:t>
            </a:r>
            <a:r>
              <a:rPr lang="en-US" sz="3600" dirty="0"/>
              <a:t>– being planned now for September, </a:t>
            </a:r>
            <a:r>
              <a:rPr lang="en-US" sz="3600" dirty="0" smtClean="0"/>
              <a:t>2020</a:t>
            </a:r>
            <a:endParaRPr lang="en-US" sz="36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441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4888" y="2062716"/>
            <a:ext cx="9070848" cy="2906425"/>
          </a:xfrm>
        </p:spPr>
        <p:txBody>
          <a:bodyPr/>
          <a:lstStyle/>
          <a:p>
            <a:r>
              <a:rPr lang="en-US" dirty="0" smtClean="0"/>
              <a:t>Economic </a:t>
            </a:r>
            <a:r>
              <a:rPr lang="en-US" dirty="0" smtClean="0"/>
              <a:t>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994526"/>
          </a:xfrm>
        </p:spPr>
        <p:txBody>
          <a:bodyPr/>
          <a:lstStyle/>
          <a:p>
            <a:r>
              <a:rPr lang="en-US" dirty="0" smtClean="0"/>
              <a:t>Façade improvement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4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03960" y="200634"/>
            <a:ext cx="10058400" cy="1371600"/>
          </a:xfrm>
        </p:spPr>
        <p:txBody>
          <a:bodyPr/>
          <a:lstStyle/>
          <a:p>
            <a:pPr algn="ctr"/>
            <a:r>
              <a:rPr lang="en-US" dirty="0" smtClean="0"/>
              <a:t>Court Street Pub </a:t>
            </a:r>
            <a:endParaRPr lang="en-US" dirty="0"/>
          </a:p>
        </p:txBody>
      </p:sp>
      <p:pic>
        <p:nvPicPr>
          <p:cNvPr id="2050" name="Picture 2" descr="Image may contain: sky and outdo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24" y="1326439"/>
            <a:ext cx="4939896" cy="49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SC00319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9" r="61593" b="164"/>
          <a:stretch/>
        </p:blipFill>
        <p:spPr bwMode="auto">
          <a:xfrm>
            <a:off x="1828800" y="1326439"/>
            <a:ext cx="3291840" cy="50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33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74954"/>
            <a:ext cx="10058400" cy="916524"/>
          </a:xfrm>
        </p:spPr>
        <p:txBody>
          <a:bodyPr/>
          <a:lstStyle/>
          <a:p>
            <a:r>
              <a:rPr lang="en-US" sz="5400" dirty="0" smtClean="0"/>
              <a:t>B.A.S.H.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6" descr="DSC00348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7272" r="813" b="3926"/>
          <a:stretch/>
        </p:blipFill>
        <p:spPr bwMode="auto">
          <a:xfrm>
            <a:off x="526775" y="1674278"/>
            <a:ext cx="5131904" cy="406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7d62c378-944a-403d-aef0-d02b5f222c60@namprd0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t="13554" r="15325" b="18008"/>
          <a:stretch/>
        </p:blipFill>
        <p:spPr bwMode="auto">
          <a:xfrm>
            <a:off x="5763612" y="1674278"/>
            <a:ext cx="5901613" cy="406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526775" y="5914972"/>
            <a:ext cx="4754880" cy="64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BEFORE </a:t>
            </a:r>
            <a:endParaRPr lang="en-US" sz="28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370320" y="5914972"/>
            <a:ext cx="4754880" cy="64008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/>
              <a:t>AFTER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4100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Riverfront development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70" b="9170"/>
          <a:stretch/>
        </p:blipFill>
        <p:spPr>
          <a:xfrm>
            <a:off x="488372" y="0"/>
            <a:ext cx="11277528" cy="6343609"/>
          </a:xfrm>
        </p:spPr>
      </p:pic>
    </p:spTree>
    <p:extLst>
      <p:ext uri="{BB962C8B-B14F-4D97-AF65-F5344CB8AC3E}">
        <p14:creationId xmlns:p14="http://schemas.microsoft.com/office/powerpoint/2010/main" val="16592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4" y="697117"/>
            <a:ext cx="3951298" cy="153908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Upscale Residences and Retail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AEB3E4-6307-4C42-89CA-B9A1CAF73326}"/>
              </a:ext>
            </a:extLst>
          </p:cNvPr>
          <p:cNvSpPr txBox="1"/>
          <p:nvPr/>
        </p:nvSpPr>
        <p:spPr>
          <a:xfrm>
            <a:off x="5209563" y="2833077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Residential Elements</a:t>
            </a: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 Windows</a:t>
            </a: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Vertical Park</a:t>
            </a: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Curved Glass Retail Storefronts</a:t>
            </a: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0B24BF-42F9-46D0-8259-6DC8C90E5B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3" r="12074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46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EE4E0-7055-41F4-B34F-84236E70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887240"/>
            <a:ext cx="3737268" cy="1043160"/>
          </a:xfrm>
        </p:spPr>
        <p:txBody>
          <a:bodyPr>
            <a:normAutofit fontScale="90000"/>
          </a:bodyPr>
          <a:lstStyle/>
          <a:p>
            <a:r>
              <a:rPr lang="en-US" dirty="0"/>
              <a:t>Boutique Hotel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BB196D-2D98-47AB-B79B-29BB96A1E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5210976" cy="38807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View from East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80+ Rooms and Suites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Upscale, Full Service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Rooftop Amenity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Restaurant and Café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Views to Park, River, and Downtown</a:t>
            </a:r>
          </a:p>
          <a:p>
            <a:pPr lvl="0"/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CF575C-3A01-425D-860C-386E7F5CD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15" t="3" r="39253" b="-1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8">
            <a:extLst>
              <a:ext uri="{FF2B5EF4-FFF2-40B4-BE49-F238E27FC236}">
                <a16:creationId xmlns:a16="http://schemas.microsoft.com/office/drawing/2014/main" xmlns="" id="{3BCB5F6A-9EB0-40B0-9D13-3023E9A20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881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6B3D6C-6B3D-4890-B0BF-E756CDF28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262" y="2743200"/>
            <a:ext cx="12232261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Ottawa Riverfront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AEB3E4-6307-4C42-89CA-B9A1CAF73326}"/>
              </a:ext>
            </a:extLst>
          </p:cNvPr>
          <p:cNvSpPr txBox="1"/>
          <p:nvPr/>
        </p:nvSpPr>
        <p:spPr>
          <a:xfrm>
            <a:off x="1078108" y="1930400"/>
            <a:ext cx="8949282" cy="69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View from the East</a:t>
            </a: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9F4444CE-BC8D-4D61-B303-4C05614E6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2423CA5-E2E1-4789-B759-9906C1C940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1B21D8-A252-488F-920C-762C4575C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789" y="1652530"/>
            <a:ext cx="7152579" cy="4202139"/>
          </a:xfrm>
          <a:prstGeom prst="rect">
            <a:avLst/>
          </a:prstGeom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xmlns="" id="{73772B81-181F-48B7-8826-4D9686D15D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C63E0-C8F6-40FD-89A9-B3717F08B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Ottawa’s New Riverfront Park</a:t>
            </a: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B2205F6E-03C6-4E92-877C-E2482F6599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xmlns="" id="{099131B1-444F-4107-94F8-5EDA86318411}"/>
              </a:ext>
            </a:extLst>
          </p:cNvPr>
          <p:cNvSpPr txBox="1">
            <a:spLocks/>
          </p:cNvSpPr>
          <p:nvPr/>
        </p:nvSpPr>
        <p:spPr>
          <a:xfrm>
            <a:off x="671361" y="2160589"/>
            <a:ext cx="349323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New Entrance to Riverfront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Marina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Events Lawn and Band Shell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Conservatory</a:t>
            </a:r>
          </a:p>
          <a:p>
            <a:r>
              <a:rPr lang="en-US" sz="2400" dirty="0">
                <a:solidFill>
                  <a:schemeClr val="bg1"/>
                </a:solidFill>
              </a:rPr>
              <a:t>Playground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Community YMCA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2296107"/>
          </a:xfrm>
        </p:spPr>
        <p:txBody>
          <a:bodyPr/>
          <a:lstStyle/>
          <a:p>
            <a:r>
              <a:rPr lang="en-US" sz="4000" dirty="0" smtClean="0"/>
              <a:t>New YMCA</a:t>
            </a:r>
            <a:br>
              <a:rPr lang="en-US" sz="4000" dirty="0" smtClean="0"/>
            </a:br>
            <a:r>
              <a:rPr lang="en-US" sz="4000" dirty="0" smtClean="0"/>
              <a:t>Concept </a:t>
            </a:r>
            <a:br>
              <a:rPr lang="en-US" sz="4000" dirty="0" smtClean="0"/>
            </a:br>
            <a:r>
              <a:rPr lang="en-US" sz="4000" dirty="0" smtClean="0"/>
              <a:t>Plan</a:t>
            </a:r>
            <a:endParaRPr lang="en-US" sz="40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10948" r="5793" b="3648"/>
          <a:stretch/>
        </p:blipFill>
        <p:spPr>
          <a:xfrm>
            <a:off x="288758" y="186619"/>
            <a:ext cx="8410073" cy="6441758"/>
          </a:xfrm>
        </p:spPr>
      </p:pic>
    </p:spTree>
    <p:extLst>
      <p:ext uri="{BB962C8B-B14F-4D97-AF65-F5344CB8AC3E}">
        <p14:creationId xmlns:p14="http://schemas.microsoft.com/office/powerpoint/2010/main" val="10885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Route 71 </a:t>
            </a:r>
            <a:r>
              <a:rPr lang="en-US" sz="3600" dirty="0" err="1" smtClean="0"/>
              <a:t>TIF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2289" r="2132" b="9334"/>
          <a:stretch/>
        </p:blipFill>
        <p:spPr>
          <a:xfrm>
            <a:off x="2328529" y="127591"/>
            <a:ext cx="4763387" cy="6570920"/>
          </a:xfrm>
        </p:spPr>
      </p:pic>
    </p:spTree>
    <p:extLst>
      <p:ext uri="{BB962C8B-B14F-4D97-AF65-F5344CB8AC3E}">
        <p14:creationId xmlns:p14="http://schemas.microsoft.com/office/powerpoint/2010/main" val="7451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63623" y="2094308"/>
            <a:ext cx="9070848" cy="3075100"/>
          </a:xfrm>
        </p:spPr>
        <p:txBody>
          <a:bodyPr/>
          <a:lstStyle/>
          <a:p>
            <a:r>
              <a:rPr lang="en-US" dirty="0" err="1" smtClean="0"/>
              <a:t>I&amp;M</a:t>
            </a:r>
            <a:r>
              <a:rPr lang="en-US" dirty="0" smtClean="0"/>
              <a:t> Canal </a:t>
            </a:r>
            <a:br>
              <a:rPr lang="en-US" dirty="0" smtClean="0"/>
            </a:br>
            <a:r>
              <a:rPr lang="en-US" dirty="0" smtClean="0"/>
              <a:t>Re-Watering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&amp; M CANAL </a:t>
            </a:r>
            <a:endParaRPr lang="en-US" dirty="0"/>
          </a:p>
        </p:txBody>
      </p:sp>
      <p:pic>
        <p:nvPicPr>
          <p:cNvPr id="5" name="Picture 1" descr="C:\Users\tami.CITYOFOTTAWA\Pictures\Delphi - Google Maps_files\Delphi arriving at the doc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667" t="10673" r="1042" b="5953"/>
          <a:stretch/>
        </p:blipFill>
        <p:spPr bwMode="auto">
          <a:xfrm>
            <a:off x="621792" y="1043530"/>
            <a:ext cx="8139431" cy="4747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313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698" name="Picture 2" descr="Image result for kids kayak in clear wa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409" y="583095"/>
            <a:ext cx="7718287" cy="5788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2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47" y="507789"/>
            <a:ext cx="9011653" cy="5812516"/>
          </a:xfrm>
        </p:spPr>
      </p:pic>
    </p:spTree>
    <p:extLst>
      <p:ext uri="{BB962C8B-B14F-4D97-AF65-F5344CB8AC3E}">
        <p14:creationId xmlns:p14="http://schemas.microsoft.com/office/powerpoint/2010/main" val="8816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REDDICK MANSION </a:t>
            </a: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972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1662" y="642594"/>
            <a:ext cx="10890738" cy="1068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American Queen &amp; American Duchess </a:t>
            </a:r>
            <a:endParaRPr lang="en-US" dirty="0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8" y="1913166"/>
            <a:ext cx="5129701" cy="3847275"/>
          </a:xfrm>
        </p:spPr>
      </p:pic>
      <p:pic>
        <p:nvPicPr>
          <p:cNvPr id="9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1571" r="4055" b="10757"/>
          <a:stretch/>
        </p:blipFill>
        <p:spPr>
          <a:xfrm>
            <a:off x="5952263" y="1984558"/>
            <a:ext cx="5833191" cy="3704492"/>
          </a:xfrm>
        </p:spPr>
      </p:pic>
    </p:spTree>
    <p:extLst>
      <p:ext uri="{BB962C8B-B14F-4D97-AF65-F5344CB8AC3E}">
        <p14:creationId xmlns:p14="http://schemas.microsoft.com/office/powerpoint/2010/main" val="13127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Starved Rock Country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2421" b="1597"/>
          <a:stretch/>
        </p:blipFill>
        <p:spPr>
          <a:xfrm>
            <a:off x="241299" y="292100"/>
            <a:ext cx="8518651" cy="6328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0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5352796"/>
          </a:xfrm>
        </p:spPr>
        <p:txBody>
          <a:bodyPr/>
          <a:lstStyle/>
          <a:p>
            <a:r>
              <a:rPr lang="en-US" dirty="0"/>
              <a:t>Lone Buffalo Restaurant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Tangled </a:t>
            </a:r>
            <a:r>
              <a:rPr lang="en-US" dirty="0"/>
              <a:t>Roots Brewery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</a:t>
            </a:r>
            <a:br>
              <a:rPr lang="en-US" dirty="0" smtClean="0"/>
            </a:br>
            <a:r>
              <a:rPr lang="en-US" dirty="0" smtClean="0"/>
              <a:t>the </a:t>
            </a:r>
            <a:br>
              <a:rPr lang="en-US" dirty="0" smtClean="0"/>
            </a:br>
            <a:r>
              <a:rPr lang="en-US" dirty="0" smtClean="0"/>
              <a:t>cover</a:t>
            </a:r>
            <a:br>
              <a:rPr lang="en-US" dirty="0" smtClean="0"/>
            </a:br>
            <a:r>
              <a:rPr lang="en-US" dirty="0" smtClean="0"/>
              <a:t>of</a:t>
            </a:r>
            <a:br>
              <a:rPr lang="en-US" dirty="0" smtClean="0"/>
            </a:br>
            <a:r>
              <a:rPr lang="en-US" sz="4400" dirty="0" smtClean="0"/>
              <a:t>Travel Illinois</a:t>
            </a:r>
            <a:endParaRPr lang="en-US" sz="44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r="69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868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Starved Rock Country </a:t>
            </a:r>
            <a:endParaRPr lang="en-US" sz="4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" y="173840"/>
            <a:ext cx="4907279" cy="6404414"/>
          </a:xfrm>
        </p:spPr>
      </p:pic>
    </p:spTree>
    <p:extLst>
      <p:ext uri="{BB962C8B-B14F-4D97-AF65-F5344CB8AC3E}">
        <p14:creationId xmlns:p14="http://schemas.microsoft.com/office/powerpoint/2010/main" val="36386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2862186"/>
          </a:xfrm>
        </p:spPr>
        <p:txBody>
          <a:bodyPr/>
          <a:lstStyle/>
          <a:p>
            <a:pPr algn="ctr"/>
            <a:r>
              <a:rPr lang="en-US" sz="3200" dirty="0" smtClean="0"/>
              <a:t>Starved Rock County Marathon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dirty="0" smtClean="0"/>
              <a:t>May 11</a:t>
            </a:r>
            <a:r>
              <a:rPr lang="en-US" sz="3200" b="1" baseline="30000" dirty="0" smtClean="0"/>
              <a:t>th</a:t>
            </a:r>
            <a:endParaRPr lang="en-US" sz="3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r="72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27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1"/>
            <a:ext cx="2430780" cy="179125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Ottawa</a:t>
            </a:r>
            <a:br>
              <a:rPr lang="en-US" sz="3600" dirty="0" smtClean="0"/>
            </a:br>
            <a:r>
              <a:rPr lang="en-US" sz="3600" dirty="0" smtClean="0"/>
              <a:t>Industrial </a:t>
            </a:r>
            <a:br>
              <a:rPr lang="en-US" sz="3600" dirty="0" smtClean="0"/>
            </a:br>
            <a:r>
              <a:rPr lang="en-US" sz="3600" dirty="0" smtClean="0"/>
              <a:t>Park 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1" y="702366"/>
            <a:ext cx="8324021" cy="5549347"/>
          </a:xfrm>
        </p:spPr>
      </p:pic>
    </p:spTree>
    <p:extLst>
      <p:ext uri="{BB962C8B-B14F-4D97-AF65-F5344CB8AC3E}">
        <p14:creationId xmlns:p14="http://schemas.microsoft.com/office/powerpoint/2010/main" val="35222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941576"/>
          </a:xfrm>
        </p:spPr>
        <p:txBody>
          <a:bodyPr/>
          <a:lstStyle/>
          <a:p>
            <a:r>
              <a:rPr lang="en-US" dirty="0" smtClean="0"/>
              <a:t>Starved Rock Community</a:t>
            </a:r>
            <a:br>
              <a:rPr lang="en-US" dirty="0" smtClean="0"/>
            </a:br>
            <a:r>
              <a:rPr lang="en-US" dirty="0" smtClean="0"/>
              <a:t>Foundation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573" t="12154" r="16383" b="5070"/>
          <a:stretch/>
        </p:blipFill>
        <p:spPr>
          <a:xfrm>
            <a:off x="245879" y="508000"/>
            <a:ext cx="853769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103" y="4151662"/>
            <a:ext cx="3629892" cy="1754189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American </a:t>
            </a:r>
            <a:br>
              <a:rPr lang="en-US" sz="4400" dirty="0" smtClean="0"/>
            </a:br>
            <a:r>
              <a:rPr lang="en-US" sz="4400" dirty="0" smtClean="0"/>
              <a:t>In Bloom </a:t>
            </a:r>
            <a:endParaRPr lang="en-US" sz="4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82429"/>
            <a:ext cx="2630269" cy="25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6"/>
          <p:cNvPicPr>
            <a:picLocks noGrp="1" noChangeAspect="1"/>
          </p:cNvPicPr>
          <p:nvPr>
            <p:ph sz="half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t="-3577" r="-458" b="4779"/>
          <a:stretch/>
        </p:blipFill>
        <p:spPr>
          <a:xfrm>
            <a:off x="7420030" y="3295232"/>
            <a:ext cx="4257319" cy="3155322"/>
          </a:xfrm>
        </p:spPr>
      </p:pic>
      <p:pic>
        <p:nvPicPr>
          <p:cNvPr id="5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24889" r="4935" b="30141"/>
          <a:stretch/>
        </p:blipFill>
        <p:spPr>
          <a:xfrm>
            <a:off x="2180138" y="548229"/>
            <a:ext cx="7606146" cy="2747003"/>
          </a:xfrm>
        </p:spPr>
      </p:pic>
    </p:spTree>
    <p:extLst>
      <p:ext uri="{BB962C8B-B14F-4D97-AF65-F5344CB8AC3E}">
        <p14:creationId xmlns:p14="http://schemas.microsoft.com/office/powerpoint/2010/main" val="30033516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296400" y="607391"/>
            <a:ext cx="2430780" cy="4088787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Anna</a:t>
            </a:r>
            <a:br>
              <a:rPr lang="en-US" sz="3600" dirty="0" smtClean="0"/>
            </a:br>
            <a:r>
              <a:rPr lang="en-US" sz="3600" dirty="0" smtClean="0"/>
              <a:t>Mattes </a:t>
            </a:r>
            <a:br>
              <a:rPr lang="en-US" sz="3600" dirty="0" smtClean="0"/>
            </a:br>
            <a:r>
              <a:rPr lang="en-US" sz="3600" dirty="0" smtClean="0"/>
              <a:t>Memorial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Fund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“Anna’s Fund”</a:t>
            </a:r>
            <a:endParaRPr lang="en-US" sz="3600" dirty="0"/>
          </a:p>
        </p:txBody>
      </p:sp>
      <p:pic>
        <p:nvPicPr>
          <p:cNvPr id="5" name="Picture 6" descr="mattes-PARK PRIDE from The Tim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8" y="607392"/>
            <a:ext cx="8250809" cy="546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2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Services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1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310114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A look </a:t>
            </a:r>
            <a:r>
              <a:rPr lang="en-US" dirty="0" smtClean="0"/>
              <a:t>back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66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>
            <a:extLst>
              <a:ext uri="{FF2B5EF4-FFF2-40B4-BE49-F238E27FC236}">
                <a16:creationId xmlns="" xmlns:a16="http://schemas.microsoft.com/office/drawing/2014/main" id="{D94A7024-D948-494D-8920-BBA2DA07D1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AAF029-D28B-4392-8861-844FC36F3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/>
          </a:blip>
          <a:srcRect t="12121" b="121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EA86B4-252A-49B4-897B-8EEFF243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96" y="959471"/>
            <a:ext cx="3721501" cy="740578"/>
          </a:xfrm>
        </p:spPr>
        <p:txBody>
          <a:bodyPr>
            <a:normAutofit fontScale="90000"/>
          </a:bodyPr>
          <a:lstStyle/>
          <a:p>
            <a:r>
              <a:rPr lang="en-US" dirty="0"/>
              <a:t>Daniel Burnham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1F9A11-9235-434B-A388-79101EB86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18" y="2659510"/>
            <a:ext cx="9055647" cy="2920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“</a:t>
            </a:r>
            <a:r>
              <a:rPr lang="en-US" sz="4400" dirty="0"/>
              <a:t>Make no </a:t>
            </a:r>
            <a:r>
              <a:rPr lang="en-US" sz="4400" dirty="0" smtClean="0"/>
              <a:t>small plans.  They </a:t>
            </a:r>
            <a:r>
              <a:rPr lang="en-US" sz="4400" dirty="0"/>
              <a:t>have no magic to stir </a:t>
            </a:r>
            <a:r>
              <a:rPr lang="en-US" sz="4400" dirty="0" smtClean="0"/>
              <a:t>man's blood.  Make </a:t>
            </a:r>
            <a:r>
              <a:rPr lang="en-US" sz="4400" dirty="0"/>
              <a:t>big </a:t>
            </a:r>
            <a:r>
              <a:rPr lang="en-US" sz="4400" dirty="0" smtClean="0"/>
              <a:t>plans, </a:t>
            </a:r>
            <a:r>
              <a:rPr lang="en-US" sz="4400" dirty="0"/>
              <a:t>aim high in hope and </a:t>
            </a:r>
            <a:r>
              <a:rPr lang="en-US" sz="4400" dirty="0" smtClean="0"/>
              <a:t>work.”</a:t>
            </a:r>
          </a:p>
          <a:p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53547" y="417307"/>
            <a:ext cx="10058400" cy="1371600"/>
          </a:xfrm>
        </p:spPr>
        <p:txBody>
          <a:bodyPr/>
          <a:lstStyle/>
          <a:p>
            <a:r>
              <a:rPr lang="en-US" dirty="0" smtClean="0"/>
              <a:t>Comprehensive Plan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31" y="1552752"/>
            <a:ext cx="3649468" cy="472284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7" y="1552752"/>
            <a:ext cx="3637721" cy="4707639"/>
          </a:xfrm>
        </p:spPr>
      </p:pic>
    </p:spTree>
    <p:extLst>
      <p:ext uri="{BB962C8B-B14F-4D97-AF65-F5344CB8AC3E}">
        <p14:creationId xmlns:p14="http://schemas.microsoft.com/office/powerpoint/2010/main" val="9238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6400" y="550496"/>
            <a:ext cx="2432304" cy="2417992"/>
          </a:xfrm>
        </p:spPr>
        <p:txBody>
          <a:bodyPr/>
          <a:lstStyle/>
          <a:p>
            <a:r>
              <a:rPr lang="en-US" sz="4000" dirty="0" smtClean="0"/>
              <a:t>2016 </a:t>
            </a:r>
            <a:br>
              <a:rPr lang="en-US" sz="4000" dirty="0" smtClean="0"/>
            </a:br>
            <a:r>
              <a:rPr lang="en-US" sz="4000" dirty="0" smtClean="0"/>
              <a:t>Daniel Burnham Award</a:t>
            </a:r>
            <a:endParaRPr lang="en-US" sz="40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0" b="130"/>
          <a:stretch>
            <a:fillRect/>
          </a:stretch>
        </p:blipFill>
        <p:spPr bwMode="auto">
          <a:xfrm rot="10800000">
            <a:off x="228599" y="237744"/>
            <a:ext cx="8531352" cy="638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135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53548" y="1254981"/>
            <a:ext cx="10058400" cy="3931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“A canal without water is like a ham sandwich without the ham.“</a:t>
            </a:r>
          </a:p>
        </p:txBody>
      </p:sp>
    </p:spTree>
    <p:extLst>
      <p:ext uri="{BB962C8B-B14F-4D97-AF65-F5344CB8AC3E}">
        <p14:creationId xmlns:p14="http://schemas.microsoft.com/office/powerpoint/2010/main" val="300870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887594"/>
          </a:xfrm>
        </p:spPr>
        <p:txBody>
          <a:bodyPr/>
          <a:lstStyle/>
          <a:p>
            <a:r>
              <a:rPr lang="en-US" dirty="0" smtClean="0"/>
              <a:t>Economic development</a:t>
            </a:r>
            <a:br>
              <a:rPr lang="en-US" dirty="0" smtClean="0"/>
            </a:br>
            <a:r>
              <a:rPr lang="en-US" dirty="0" smtClean="0"/>
              <a:t>by the numbers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NORTHSIDE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8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96740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Growth </a:t>
            </a:r>
            <a:endParaRPr lang="en-US" sz="40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2981" r="3341" b="33665"/>
          <a:stretch/>
        </p:blipFill>
        <p:spPr>
          <a:xfrm>
            <a:off x="781879" y="144483"/>
            <a:ext cx="7474225" cy="6502244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296400" y="2092960"/>
            <a:ext cx="2550160" cy="39827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smtClean="0">
                <a:latin typeface="Arial Narrow" panose="020B0606020202030204" pitchFamily="34" charset="0"/>
              </a:rPr>
              <a:t>7.6 Sq. Miles</a:t>
            </a:r>
          </a:p>
          <a:p>
            <a:pPr>
              <a:spcBef>
                <a:spcPts val="0"/>
              </a:spcBef>
            </a:pPr>
            <a:r>
              <a:rPr lang="en-US" sz="3600" dirty="0">
                <a:latin typeface="Arial Narrow" panose="020B0606020202030204" pitchFamily="34" charset="0"/>
              </a:rPr>
              <a:t>t</a:t>
            </a:r>
            <a:r>
              <a:rPr lang="en-US" sz="3600" dirty="0" smtClean="0">
                <a:latin typeface="Arial Narrow" panose="020B0606020202030204" pitchFamily="34" charset="0"/>
              </a:rPr>
              <a:t>o</a:t>
            </a:r>
          </a:p>
          <a:p>
            <a:pPr>
              <a:spcBef>
                <a:spcPts val="0"/>
              </a:spcBef>
            </a:pPr>
            <a:r>
              <a:rPr lang="en-US" sz="3600" dirty="0" smtClean="0">
                <a:latin typeface="Arial Narrow" panose="020B0606020202030204" pitchFamily="34" charset="0"/>
              </a:rPr>
              <a:t>15.6 </a:t>
            </a:r>
            <a:r>
              <a:rPr lang="en-US" sz="3600" dirty="0" err="1" smtClean="0">
                <a:latin typeface="Arial Narrow" panose="020B0606020202030204" pitchFamily="34" charset="0"/>
              </a:rPr>
              <a:t>Sq.Miles</a:t>
            </a:r>
            <a:endParaRPr lang="en-U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2721024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TIF</a:t>
            </a:r>
            <a:r>
              <a:rPr lang="en-US" sz="3600" dirty="0" smtClean="0"/>
              <a:t> District </a:t>
            </a:r>
            <a:br>
              <a:rPr lang="en-US" sz="3600" dirty="0" smtClean="0"/>
            </a:br>
            <a:r>
              <a:rPr lang="en-US" sz="3600" dirty="0" smtClean="0"/>
              <a:t>&amp; </a:t>
            </a:r>
            <a:br>
              <a:rPr lang="en-US" sz="3600" dirty="0" smtClean="0"/>
            </a:br>
            <a:r>
              <a:rPr lang="en-US" sz="3600" dirty="0" smtClean="0"/>
              <a:t>Enterprise Zone</a:t>
            </a:r>
            <a:br>
              <a:rPr lang="en-US" sz="3600" dirty="0" smtClean="0"/>
            </a:br>
            <a:r>
              <a:rPr lang="en-US" sz="3600" dirty="0" smtClean="0"/>
              <a:t>Map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" t="3201" r="1782" b="2857"/>
          <a:stretch/>
        </p:blipFill>
        <p:spPr>
          <a:xfrm>
            <a:off x="330578" y="240657"/>
            <a:ext cx="8593966" cy="6318639"/>
          </a:xfrm>
        </p:spPr>
      </p:pic>
    </p:spTree>
    <p:extLst>
      <p:ext uri="{BB962C8B-B14F-4D97-AF65-F5344CB8AC3E}">
        <p14:creationId xmlns:p14="http://schemas.microsoft.com/office/powerpoint/2010/main" val="26973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2664352"/>
          </a:xfrm>
        </p:spPr>
        <p:txBody>
          <a:bodyPr/>
          <a:lstStyle/>
          <a:p>
            <a:r>
              <a:rPr lang="en-US" sz="4400" dirty="0" smtClean="0"/>
              <a:t>Ottawa </a:t>
            </a:r>
            <a:r>
              <a:rPr lang="en-US" sz="4400" dirty="0" err="1" smtClean="0"/>
              <a:t>TIF</a:t>
            </a:r>
            <a:r>
              <a:rPr lang="en-US" sz="4400" dirty="0" smtClean="0"/>
              <a:t> Districts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" b="1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422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3199586"/>
          </a:xfrm>
        </p:spPr>
        <p:txBody>
          <a:bodyPr/>
          <a:lstStyle/>
          <a:p>
            <a:r>
              <a:rPr lang="en-US" sz="6600" dirty="0" smtClean="0"/>
              <a:t>Parks &amp; open space </a:t>
            </a:r>
            <a:br>
              <a:rPr lang="en-US" sz="6600" dirty="0" smtClean="0"/>
            </a:br>
            <a:r>
              <a:rPr lang="en-US" sz="6600" dirty="0" smtClean="0"/>
              <a:t>a greener city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154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6400" y="494503"/>
            <a:ext cx="2430780" cy="211323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Parks </a:t>
            </a:r>
            <a:br>
              <a:rPr lang="en-US" sz="3600" dirty="0" smtClean="0"/>
            </a:br>
            <a:r>
              <a:rPr lang="en-US" sz="3600" dirty="0" smtClean="0"/>
              <a:t>and Open Space  </a:t>
            </a:r>
            <a:endParaRPr lang="en-US" sz="36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24197" r="2633" b="11263"/>
          <a:stretch/>
        </p:blipFill>
        <p:spPr>
          <a:xfrm>
            <a:off x="1330037" y="153853"/>
            <a:ext cx="6054435" cy="6518418"/>
          </a:xfrm>
        </p:spPr>
      </p:pic>
      <p:sp>
        <p:nvSpPr>
          <p:cNvPr id="4" name="Title 7"/>
          <p:cNvSpPr txBox="1">
            <a:spLocks/>
          </p:cNvSpPr>
          <p:nvPr/>
        </p:nvSpPr>
        <p:spPr>
          <a:xfrm>
            <a:off x="9296400" y="3318934"/>
            <a:ext cx="2430780" cy="302542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b="1" dirty="0" smtClean="0">
                <a:latin typeface="Yu Gothic Medium" panose="020B0500000000000000" pitchFamily="34" charset="-128"/>
                <a:ea typeface="Yu Gothic Medium" panose="020B0500000000000000" pitchFamily="34" charset="-128"/>
              </a:rPr>
              <a:t>110 </a:t>
            </a:r>
          </a:p>
          <a:p>
            <a:pPr algn="ctr"/>
            <a:r>
              <a:rPr lang="en-US" sz="4000" b="1" dirty="0" smtClean="0">
                <a:latin typeface="Yu Gothic Medium" panose="020B0500000000000000" pitchFamily="34" charset="-128"/>
                <a:ea typeface="Yu Gothic Medium" panose="020B0500000000000000" pitchFamily="34" charset="-128"/>
              </a:rPr>
              <a:t>Acres</a:t>
            </a:r>
          </a:p>
          <a:p>
            <a:pPr algn="ctr"/>
            <a:endParaRPr lang="en-US" sz="4000" b="1" dirty="0" smtClean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  <a:p>
            <a:pPr algn="ctr"/>
            <a:r>
              <a:rPr lang="en-US" sz="4000" b="1" dirty="0" smtClean="0">
                <a:latin typeface="Yu Gothic Medium" panose="020B0500000000000000" pitchFamily="34" charset="-128"/>
                <a:ea typeface="Yu Gothic Medium" panose="020B0500000000000000" pitchFamily="34" charset="-128"/>
              </a:rPr>
              <a:t> to </a:t>
            </a:r>
          </a:p>
          <a:p>
            <a:pPr algn="ctr"/>
            <a:r>
              <a:rPr lang="en-US" sz="4000" b="1" dirty="0" smtClean="0">
                <a:latin typeface="Yu Gothic Medium" panose="020B0500000000000000" pitchFamily="34" charset="-128"/>
                <a:ea typeface="Yu Gothic Medium" panose="020B0500000000000000" pitchFamily="34" charset="-128"/>
              </a:rPr>
              <a:t/>
            </a:r>
            <a:br>
              <a:rPr lang="en-US" sz="4000" b="1" dirty="0" smtClean="0">
                <a:latin typeface="Yu Gothic Medium" panose="020B0500000000000000" pitchFamily="34" charset="-128"/>
                <a:ea typeface="Yu Gothic Medium" panose="020B0500000000000000" pitchFamily="34" charset="-128"/>
              </a:rPr>
            </a:br>
            <a:r>
              <a:rPr lang="en-US" sz="4000" b="1" dirty="0" smtClean="0">
                <a:latin typeface="Yu Gothic Medium" panose="020B0500000000000000" pitchFamily="34" charset="-128"/>
                <a:ea typeface="Yu Gothic Medium" panose="020B0500000000000000" pitchFamily="34" charset="-128"/>
              </a:rPr>
              <a:t>438 </a:t>
            </a:r>
          </a:p>
          <a:p>
            <a:pPr algn="ctr"/>
            <a:r>
              <a:rPr lang="en-US" sz="4000" b="1" dirty="0" smtClean="0">
                <a:latin typeface="Yu Gothic Medium" panose="020B0500000000000000" pitchFamily="34" charset="-128"/>
                <a:ea typeface="Yu Gothic Medium" panose="020B0500000000000000" pitchFamily="34" charset="-128"/>
              </a:rPr>
              <a:t>Acres </a:t>
            </a:r>
            <a:endParaRPr lang="en-US" sz="4000" b="1" dirty="0"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40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07" y="619746"/>
            <a:ext cx="10058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Fox River Park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77" y="2326668"/>
            <a:ext cx="4754563" cy="35659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3" y="22350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419709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East </a:t>
            </a:r>
            <a:br>
              <a:rPr lang="en-US" sz="3600" dirty="0" smtClean="0"/>
            </a:br>
            <a:r>
              <a:rPr lang="en-US" sz="3600" dirty="0" smtClean="0"/>
              <a:t>Allen </a:t>
            </a:r>
            <a:br>
              <a:rPr lang="en-US" sz="3600" dirty="0" smtClean="0"/>
            </a:br>
            <a:r>
              <a:rPr lang="en-US" sz="3600" dirty="0" smtClean="0"/>
              <a:t>Park </a:t>
            </a:r>
            <a:endParaRPr lang="en-US" sz="3600" dirty="0"/>
          </a:p>
        </p:txBody>
      </p:sp>
      <p:pic>
        <p:nvPicPr>
          <p:cNvPr id="7" name="Content Placeholder 3" descr="OttawaPAN10-3-10ii_edited-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901" r="1190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642594"/>
            <a:ext cx="10936224" cy="1371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Hollywood Park &amp; East Main Boat Launch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973828" name="Picture 4" descr="\\Chserver\state of city\2015 State of the City\Recreation\IMG_00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66800" y="2194520"/>
            <a:ext cx="4754563" cy="3565922"/>
          </a:xfrm>
          <a:prstGeom prst="rect">
            <a:avLst/>
          </a:prstGeom>
          <a:noFill/>
        </p:spPr>
      </p:pic>
      <p:pic>
        <p:nvPicPr>
          <p:cNvPr id="6" name="Content Placeholder 5" descr="DSC00444.JPG"/>
          <p:cNvPicPr>
            <a:picLocks noGrp="1" noChangeAspect="1"/>
          </p:cNvPicPr>
          <p:nvPr>
            <p:ph sz="half" idx="2"/>
          </p:nvPr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6370638" y="2194011"/>
            <a:ext cx="4754562" cy="3566941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4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2344649"/>
          </a:xfrm>
        </p:spPr>
        <p:txBody>
          <a:bodyPr/>
          <a:lstStyle/>
          <a:p>
            <a:r>
              <a:rPr lang="en-US" sz="4000" dirty="0" smtClean="0"/>
              <a:t>Thornton Park </a:t>
            </a:r>
            <a:br>
              <a:rPr lang="en-US" sz="4000" dirty="0" smtClean="0"/>
            </a:br>
            <a:r>
              <a:rPr lang="en-US" sz="4000" dirty="0" smtClean="0"/>
              <a:t>Skating </a:t>
            </a:r>
            <a:br>
              <a:rPr lang="en-US" sz="4000" dirty="0" smtClean="0"/>
            </a:br>
            <a:r>
              <a:rPr lang="en-US" sz="4000" dirty="0" smtClean="0"/>
              <a:t>Rink </a:t>
            </a:r>
            <a:endParaRPr lang="en-US" sz="40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43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228037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400" dirty="0" smtClean="0"/>
              <a:t>Dayton </a:t>
            </a:r>
            <a:br>
              <a:rPr lang="en-US" sz="4400" dirty="0" smtClean="0"/>
            </a:br>
            <a:r>
              <a:rPr lang="en-US" sz="4400" dirty="0" smtClean="0"/>
              <a:t>Bluffs </a:t>
            </a:r>
          </a:p>
        </p:txBody>
      </p:sp>
      <p:pic>
        <p:nvPicPr>
          <p:cNvPr id="8195" name="Content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897" r="689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We Save Land. We Save Rivers.</a:t>
            </a:r>
          </a:p>
        </p:txBody>
      </p:sp>
    </p:spTree>
    <p:extLst>
      <p:ext uri="{BB962C8B-B14F-4D97-AF65-F5344CB8AC3E}">
        <p14:creationId xmlns:p14="http://schemas.microsoft.com/office/powerpoint/2010/main" val="37520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99594"/>
          </a:xfrm>
        </p:spPr>
        <p:txBody>
          <a:bodyPr/>
          <a:lstStyle/>
          <a:p>
            <a:r>
              <a:rPr lang="en-US" dirty="0" smtClean="0"/>
              <a:t>Holiday Inn Express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8" y="2036064"/>
            <a:ext cx="11112544" cy="3771309"/>
          </a:xfrm>
        </p:spPr>
      </p:pic>
    </p:spTree>
    <p:extLst>
      <p:ext uri="{BB962C8B-B14F-4D97-AF65-F5344CB8AC3E}">
        <p14:creationId xmlns:p14="http://schemas.microsoft.com/office/powerpoint/2010/main" val="22423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570410" y="590006"/>
            <a:ext cx="10554790" cy="1714282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/>
              <a:t>Walsh Park </a:t>
            </a:r>
            <a:r>
              <a:rPr lang="en-US" altLang="en-US" sz="4000" dirty="0" smtClean="0"/>
              <a:t>Dedication &amp; Peck Park </a:t>
            </a:r>
            <a:endParaRPr lang="en-US" altLang="en-US" sz="4000" dirty="0"/>
          </a:p>
        </p:txBody>
      </p:sp>
      <p:pic>
        <p:nvPicPr>
          <p:cNvPr id="891911" name="Picture 7" descr="walsh park rededication 0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066" y="2171705"/>
            <a:ext cx="5800228" cy="38668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018"/>
          <a:stretch>
            <a:fillRect/>
          </a:stretch>
        </p:blipFill>
        <p:spPr>
          <a:xfrm>
            <a:off x="6529134" y="2121680"/>
            <a:ext cx="5236146" cy="3916844"/>
          </a:xfrm>
        </p:spPr>
      </p:pic>
    </p:spTree>
    <p:extLst>
      <p:ext uri="{BB962C8B-B14F-4D97-AF65-F5344CB8AC3E}">
        <p14:creationId xmlns:p14="http://schemas.microsoft.com/office/powerpoint/2010/main" val="13206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3623" y="2094308"/>
            <a:ext cx="9070848" cy="3028409"/>
          </a:xfrm>
        </p:spPr>
        <p:txBody>
          <a:bodyPr/>
          <a:lstStyle/>
          <a:p>
            <a:r>
              <a:rPr lang="en-US" dirty="0" smtClean="0"/>
              <a:t>Dark clouds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smtClean="0"/>
              <a:t>silver linings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0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Flooding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6322" name="Content Placeholder 3" descr="IMG_007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197643"/>
            <a:ext cx="8283575" cy="6212681"/>
          </a:xfrm>
        </p:spPr>
      </p:pic>
    </p:spTree>
    <p:extLst>
      <p:ext uri="{BB962C8B-B14F-4D97-AF65-F5344CB8AC3E}">
        <p14:creationId xmlns:p14="http://schemas.microsoft.com/office/powerpoint/2010/main" val="15817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780128"/>
          </a:xfrm>
        </p:spPr>
        <p:txBody>
          <a:bodyPr/>
          <a:lstStyle/>
          <a:p>
            <a:r>
              <a:rPr lang="en-US" sz="4000" dirty="0" smtClean="0"/>
              <a:t>2013</a:t>
            </a:r>
            <a:endParaRPr lang="en-US" sz="4000" dirty="0"/>
          </a:p>
        </p:txBody>
      </p:sp>
      <p:pic>
        <p:nvPicPr>
          <p:cNvPr id="5" name="Picture 1" descr="2013 Flood MIkes pics 04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0" b="13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27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accent4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2" y="528811"/>
            <a:ext cx="10915853" cy="573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26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wo people died south ottawa tornad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" b="7214"/>
          <a:stretch/>
        </p:blipFill>
        <p:spPr bwMode="auto">
          <a:xfrm>
            <a:off x="505611" y="384834"/>
            <a:ext cx="11130365" cy="584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9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260305" y="463012"/>
            <a:ext cx="2430780" cy="1678609"/>
          </a:xfrm>
        </p:spPr>
        <p:txBody>
          <a:bodyPr>
            <a:normAutofit/>
          </a:bodyPr>
          <a:lstStyle/>
          <a:p>
            <a:r>
              <a:rPr lang="en-US" sz="4000" dirty="0"/>
              <a:t>UAW </a:t>
            </a:r>
            <a:br>
              <a:rPr lang="en-US" sz="4000" dirty="0"/>
            </a:br>
            <a:r>
              <a:rPr lang="en-US" sz="4000" dirty="0"/>
              <a:t>Center </a:t>
            </a:r>
            <a:br>
              <a:rPr lang="en-US" sz="4000" dirty="0"/>
            </a:br>
            <a:r>
              <a:rPr lang="en-US" dirty="0"/>
              <a:t>-</a:t>
            </a:r>
            <a:r>
              <a:rPr lang="en-US" dirty="0" smtClean="0"/>
              <a:t>THEN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9" r="16532"/>
          <a:stretch/>
        </p:blipFill>
        <p:spPr>
          <a:xfrm>
            <a:off x="231493" y="1146048"/>
            <a:ext cx="8612152" cy="4645152"/>
          </a:xfrm>
        </p:spPr>
      </p:pic>
    </p:spTree>
    <p:extLst>
      <p:ext uri="{BB962C8B-B14F-4D97-AF65-F5344CB8AC3E}">
        <p14:creationId xmlns:p14="http://schemas.microsoft.com/office/powerpoint/2010/main" val="30016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UAW </a:t>
            </a:r>
            <a:br>
              <a:rPr lang="en-US" sz="4000" dirty="0" smtClean="0"/>
            </a:br>
            <a:r>
              <a:rPr lang="en-US" sz="4000" dirty="0" smtClean="0"/>
              <a:t>Center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dirty="0" smtClean="0"/>
              <a:t>– THEN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/>
        </p:blipFill>
        <p:spPr/>
      </p:pic>
    </p:spTree>
    <p:extLst>
      <p:ext uri="{BB962C8B-B14F-4D97-AF65-F5344CB8AC3E}">
        <p14:creationId xmlns:p14="http://schemas.microsoft.com/office/powerpoint/2010/main" val="7254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3330823"/>
          </a:xfrm>
        </p:spPr>
        <p:txBody>
          <a:bodyPr/>
          <a:lstStyle/>
          <a:p>
            <a:r>
              <a:rPr lang="en-US" dirty="0"/>
              <a:t>UAW </a:t>
            </a:r>
            <a:br>
              <a:rPr lang="en-US" dirty="0"/>
            </a:br>
            <a:r>
              <a:rPr lang="en-US" dirty="0"/>
              <a:t>Pat </a:t>
            </a:r>
            <a:r>
              <a:rPr lang="en-US" dirty="0" err="1"/>
              <a:t>Greathouse</a:t>
            </a:r>
            <a:r>
              <a:rPr lang="en-US" dirty="0"/>
              <a:t> Education Center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– TODAY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2" descr="https://region4.uaw.org/sites/default/files/styles/panopoly_image_original/public/article/featured/greathouse_1024x597_0.jpg?itok=pPbvlSfp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r="1103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30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3623" y="2094308"/>
            <a:ext cx="9070848" cy="2790207"/>
          </a:xfrm>
        </p:spPr>
        <p:txBody>
          <a:bodyPr/>
          <a:lstStyle/>
          <a:p>
            <a:r>
              <a:rPr lang="en-US" dirty="0" smtClean="0"/>
              <a:t>CENTRAL intermediate</a:t>
            </a:r>
            <a:br>
              <a:rPr lang="en-US" dirty="0" smtClean="0"/>
            </a:br>
            <a:r>
              <a:rPr lang="en-US" dirty="0" smtClean="0"/>
              <a:t>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0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 smtClean="0"/>
              <a:t>OSF</a:t>
            </a:r>
            <a:r>
              <a:rPr lang="en-US" sz="3600" dirty="0" smtClean="0"/>
              <a:t> Urgent Care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607392"/>
            <a:ext cx="8521649" cy="5514008"/>
          </a:xfrm>
        </p:spPr>
      </p:pic>
    </p:spTree>
    <p:extLst>
      <p:ext uri="{BB962C8B-B14F-4D97-AF65-F5344CB8AC3E}">
        <p14:creationId xmlns:p14="http://schemas.microsoft.com/office/powerpoint/2010/main" val="30547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0" name="Rectangle 10"/>
          <p:cNvSpPr>
            <a:spLocks noGrp="1" noChangeArrowheads="1"/>
          </p:cNvSpPr>
          <p:nvPr>
            <p:ph type="title"/>
          </p:nvPr>
        </p:nvSpPr>
        <p:spPr>
          <a:xfrm>
            <a:off x="9296400" y="607391"/>
            <a:ext cx="2430780" cy="262158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Old</a:t>
            </a:r>
            <a:b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95000"/>
                  </a:schemeClr>
                </a:solidFill>
              </a:rPr>
              <a:t>Central </a:t>
            </a:r>
            <a:r>
              <a:rPr lang="en-US" sz="3600" dirty="0">
                <a:solidFill>
                  <a:schemeClr val="tx1">
                    <a:lumMod val="95000"/>
                  </a:schemeClr>
                </a:solidFill>
              </a:rPr>
              <a:t>School Flooding </a:t>
            </a:r>
          </a:p>
        </p:txBody>
      </p:sp>
      <p:pic>
        <p:nvPicPr>
          <p:cNvPr id="58370" name="Picture 8" descr="IMG_007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2" y="217261"/>
            <a:ext cx="8277908" cy="6212114"/>
          </a:xfrm>
          <a:noFill/>
        </p:spPr>
      </p:pic>
    </p:spTree>
    <p:extLst>
      <p:ext uri="{BB962C8B-B14F-4D97-AF65-F5344CB8AC3E}">
        <p14:creationId xmlns:p14="http://schemas.microsoft.com/office/powerpoint/2010/main" val="34992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1"/>
            <a:ext cx="2430780" cy="248823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Old </a:t>
            </a:r>
            <a:br>
              <a:rPr lang="en-US" sz="3600" dirty="0" smtClean="0"/>
            </a:br>
            <a:r>
              <a:rPr lang="en-US" sz="3600" dirty="0" smtClean="0"/>
              <a:t>Central School Flooding</a:t>
            </a:r>
            <a:endParaRPr lang="en-US" sz="3600" dirty="0"/>
          </a:p>
        </p:txBody>
      </p:sp>
      <p:pic>
        <p:nvPicPr>
          <p:cNvPr id="59394" name="Content Placeholder 3" descr="central schoo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00037"/>
            <a:ext cx="8197850" cy="6148388"/>
          </a:xfrm>
        </p:spPr>
      </p:pic>
    </p:spTree>
    <p:extLst>
      <p:ext uri="{BB962C8B-B14F-4D97-AF65-F5344CB8AC3E}">
        <p14:creationId xmlns:p14="http://schemas.microsoft.com/office/powerpoint/2010/main" val="13035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Partnerships</a:t>
            </a:r>
            <a:endParaRPr lang="en-US" dirty="0"/>
          </a:p>
        </p:txBody>
      </p:sp>
      <p:pic>
        <p:nvPicPr>
          <p:cNvPr id="13" name="Content Placeholder 12" descr="State of the City 2010 01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5640" t="19552" r="-392" b="9760"/>
          <a:stretch>
            <a:fillRect/>
          </a:stretch>
        </p:blipFill>
        <p:spPr>
          <a:xfrm>
            <a:off x="1767193" y="1107522"/>
            <a:ext cx="9324139" cy="521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2852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76774"/>
            <a:ext cx="10058400" cy="957606"/>
          </a:xfrm>
        </p:spPr>
        <p:txBody>
          <a:bodyPr/>
          <a:lstStyle/>
          <a:p>
            <a:r>
              <a:rPr lang="en-US" dirty="0" smtClean="0"/>
              <a:t>Central Intermediate School</a:t>
            </a:r>
            <a:endParaRPr lang="en-US" dirty="0"/>
          </a:p>
        </p:txBody>
      </p:sp>
      <p:pic>
        <p:nvPicPr>
          <p:cNvPr id="390146" name="Picture 2" descr="\\Chserver\state of city\2012 State of the City\Mark's Pictures\City\city 198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/>
          <a:srcRect l="2107" t="4109" r="660" b="26783"/>
          <a:stretch/>
        </p:blipFill>
        <p:spPr bwMode="auto">
          <a:xfrm>
            <a:off x="531629" y="1365125"/>
            <a:ext cx="11142920" cy="5001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95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ivcc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>Ottawa campus</a:t>
            </a:r>
          </a:p>
        </p:txBody>
      </p:sp>
    </p:spTree>
    <p:extLst>
      <p:ext uri="{BB962C8B-B14F-4D97-AF65-F5344CB8AC3E}">
        <p14:creationId xmlns:p14="http://schemas.microsoft.com/office/powerpoint/2010/main" val="208895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1" descr="\\Chserver\plandata\2011 State of the City\OTTAWA STATE OF THE CITY 2011\OTTAWA STATE OF THE CITY 2011 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668" y="822960"/>
            <a:ext cx="11026664" cy="3522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057" y="4611189"/>
            <a:ext cx="7772400" cy="1143000"/>
          </a:xfrm>
        </p:spPr>
        <p:txBody>
          <a:bodyPr/>
          <a:lstStyle/>
          <a:p>
            <a:r>
              <a:rPr lang="en-US" dirty="0" smtClean="0"/>
              <a:t>IVCC Ottawa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14600" y="0"/>
            <a:ext cx="8229600" cy="15422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IVCC Ottawa Center 		</a:t>
            </a:r>
            <a:endParaRPr lang="en-US" sz="4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685925" y="1285794"/>
            <a:ext cx="4040188" cy="659352"/>
          </a:xfrm>
        </p:spPr>
        <p:txBody>
          <a:bodyPr/>
          <a:lstStyle/>
          <a:p>
            <a:r>
              <a:rPr lang="en-US" sz="3200" dirty="0"/>
              <a:t>Before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>
          <a:xfrm>
            <a:off x="6214269" y="1288048"/>
            <a:ext cx="4041775" cy="654843"/>
          </a:xfrm>
        </p:spPr>
        <p:txBody>
          <a:bodyPr/>
          <a:lstStyle/>
          <a:p>
            <a:r>
              <a:rPr lang="en-US" sz="3200" dirty="0"/>
              <a:t>After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1318" y="5859887"/>
            <a:ext cx="14093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Front</a:t>
            </a:r>
          </a:p>
        </p:txBody>
      </p:sp>
      <p:pic>
        <p:nvPicPr>
          <p:cNvPr id="16" name="Content Placeholder 15" descr="100_178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752" r="1724"/>
          <a:stretch>
            <a:fillRect/>
          </a:stretch>
        </p:blipFill>
        <p:spPr>
          <a:xfrm>
            <a:off x="742950" y="1903931"/>
            <a:ext cx="5353050" cy="4045705"/>
          </a:xfrm>
        </p:spPr>
      </p:pic>
      <p:pic>
        <p:nvPicPr>
          <p:cNvPr id="17" name="Content Placeholder 16" descr="Aqueduct 0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95999" y="1899130"/>
            <a:ext cx="5400675" cy="4050506"/>
          </a:xfrm>
        </p:spPr>
      </p:pic>
    </p:spTree>
    <p:extLst>
      <p:ext uri="{BB962C8B-B14F-4D97-AF65-F5344CB8AC3E}">
        <p14:creationId xmlns:p14="http://schemas.microsoft.com/office/powerpoint/2010/main" val="32890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IVCC Ottawa Center</a:t>
            </a:r>
            <a:endParaRPr lang="en-US" dirty="0"/>
          </a:p>
        </p:txBody>
      </p:sp>
      <p:pic>
        <p:nvPicPr>
          <p:cNvPr id="9" name="Content Placeholder 8" descr="IMG_07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7700" y="1826421"/>
            <a:ext cx="5486401" cy="3657600"/>
          </a:xfrm>
        </p:spPr>
      </p:pic>
      <p:pic>
        <p:nvPicPr>
          <p:cNvPr id="10" name="Content Placeholder 9" descr="IMG_07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61472" y="1828803"/>
            <a:ext cx="5482828" cy="3655218"/>
          </a:xfrm>
        </p:spPr>
      </p:pic>
    </p:spTree>
    <p:extLst>
      <p:ext uri="{BB962C8B-B14F-4D97-AF65-F5344CB8AC3E}">
        <p14:creationId xmlns:p14="http://schemas.microsoft.com/office/powerpoint/2010/main" val="70252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money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4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450089"/>
            <a:ext cx="10058400" cy="1101985"/>
          </a:xfrm>
        </p:spPr>
        <p:txBody>
          <a:bodyPr/>
          <a:lstStyle/>
          <a:p>
            <a:r>
              <a:rPr lang="en-US" dirty="0" smtClean="0"/>
              <a:t>“WISH LIST”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6800" y="1597798"/>
            <a:ext cx="10339137" cy="3912671"/>
          </a:xfrm>
        </p:spPr>
        <p:txBody>
          <a:bodyPr>
            <a:noAutofit/>
          </a:bodyPr>
          <a:lstStyle/>
          <a:p>
            <a:r>
              <a:rPr lang="en-US" sz="3800" dirty="0" smtClean="0"/>
              <a:t>Expand Allen Park - create toboggan run</a:t>
            </a:r>
          </a:p>
          <a:p>
            <a:r>
              <a:rPr lang="en-US" sz="3800" dirty="0" smtClean="0"/>
              <a:t>Historic street lights on LaSalle Street</a:t>
            </a:r>
          </a:p>
          <a:p>
            <a:r>
              <a:rPr lang="en-US" sz="3800" dirty="0" smtClean="0"/>
              <a:t>Sidewalks to Shepherd School</a:t>
            </a:r>
          </a:p>
          <a:p>
            <a:r>
              <a:rPr lang="en-US" sz="3800" dirty="0" smtClean="0"/>
              <a:t>Landscape Route 23 S-Curve </a:t>
            </a:r>
          </a:p>
          <a:p>
            <a:r>
              <a:rPr lang="en-US" sz="3800" dirty="0" smtClean="0"/>
              <a:t>Feasibility study for the canal re-watering </a:t>
            </a:r>
          </a:p>
        </p:txBody>
      </p:sp>
    </p:spTree>
    <p:extLst>
      <p:ext uri="{BB962C8B-B14F-4D97-AF65-F5344CB8AC3E}">
        <p14:creationId xmlns:p14="http://schemas.microsoft.com/office/powerpoint/2010/main" val="26925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1982041"/>
          </a:xfrm>
        </p:spPr>
        <p:txBody>
          <a:bodyPr/>
          <a:lstStyle/>
          <a:p>
            <a:r>
              <a:rPr lang="en-US" sz="4000" dirty="0" smtClean="0"/>
              <a:t>Illinois </a:t>
            </a:r>
            <a:br>
              <a:rPr lang="en-US" sz="4000" dirty="0" smtClean="0"/>
            </a:br>
            <a:r>
              <a:rPr lang="en-US" sz="4000" dirty="0" smtClean="0"/>
              <a:t>Valley Cement 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35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49986"/>
            <a:ext cx="10058400" cy="7098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059873"/>
            <a:ext cx="10726882" cy="5361709"/>
          </a:xfrm>
        </p:spPr>
        <p:txBody>
          <a:bodyPr>
            <a:noAutofit/>
          </a:bodyPr>
          <a:lstStyle/>
          <a:p>
            <a:r>
              <a:rPr lang="en-US" sz="3200" dirty="0" smtClean="0"/>
              <a:t>Disaster &amp; Mitigation			</a:t>
            </a:r>
            <a:r>
              <a:rPr lang="en-US" sz="3200" dirty="0" smtClean="0"/>
              <a:t>		$19 M</a:t>
            </a:r>
            <a:endParaRPr lang="en-US" sz="3200" dirty="0" smtClean="0"/>
          </a:p>
          <a:p>
            <a:r>
              <a:rPr lang="en-US" sz="3200" dirty="0" smtClean="0"/>
              <a:t>Parks, Trees &amp; Downtown Streetscape </a:t>
            </a:r>
            <a:r>
              <a:rPr lang="en-US" sz="3200" dirty="0" smtClean="0"/>
              <a:t>	</a:t>
            </a:r>
            <a:r>
              <a:rPr lang="en-US" sz="3200" dirty="0" smtClean="0"/>
              <a:t>$2.6 M</a:t>
            </a:r>
            <a:endParaRPr lang="en-US" sz="3200" dirty="0" smtClean="0"/>
          </a:p>
          <a:p>
            <a:r>
              <a:rPr lang="en-US" sz="3200" dirty="0" smtClean="0"/>
              <a:t>Streets, Walks &amp; I-80 Pedestrian Bridge </a:t>
            </a:r>
            <a:r>
              <a:rPr lang="en-US" sz="3200" dirty="0" smtClean="0"/>
              <a:t>	</a:t>
            </a:r>
            <a:r>
              <a:rPr lang="en-US" sz="3200" dirty="0" smtClean="0"/>
              <a:t>$2.9 M </a:t>
            </a:r>
            <a:endParaRPr lang="en-US" sz="3200" dirty="0" smtClean="0"/>
          </a:p>
          <a:p>
            <a:r>
              <a:rPr lang="en-US" sz="3200" dirty="0"/>
              <a:t>Business Attraction			</a:t>
            </a:r>
            <a:r>
              <a:rPr lang="en-US" sz="3200" dirty="0" smtClean="0"/>
              <a:t>		$7.1 M </a:t>
            </a:r>
            <a:endParaRPr lang="en-US" sz="3200" dirty="0"/>
          </a:p>
          <a:p>
            <a:r>
              <a:rPr lang="en-US" sz="3200" dirty="0" smtClean="0"/>
              <a:t>Brownfield/CERT cleanup</a:t>
            </a:r>
            <a:r>
              <a:rPr lang="en-US" sz="3200" dirty="0"/>
              <a:t>			</a:t>
            </a:r>
            <a:r>
              <a:rPr lang="en-US" sz="3200" dirty="0" smtClean="0"/>
              <a:t>	$2.2 M</a:t>
            </a:r>
            <a:endParaRPr lang="en-US" sz="3200" dirty="0" smtClean="0"/>
          </a:p>
          <a:p>
            <a:r>
              <a:rPr lang="en-US" sz="3200" dirty="0" smtClean="0"/>
              <a:t>Abandoned, Blighted Property </a:t>
            </a:r>
            <a:r>
              <a:rPr lang="en-US" sz="3200" dirty="0" smtClean="0"/>
              <a:t>		</a:t>
            </a:r>
            <a:r>
              <a:rPr lang="en-US" sz="3200" dirty="0" smtClean="0"/>
              <a:t>	$335,000</a:t>
            </a:r>
            <a:endParaRPr lang="en-US" sz="3200" dirty="0" smtClean="0"/>
          </a:p>
          <a:p>
            <a:r>
              <a:rPr lang="en-US" sz="3200" dirty="0" smtClean="0"/>
              <a:t>Energy </a:t>
            </a:r>
            <a:r>
              <a:rPr lang="en-US" sz="3200" dirty="0" smtClean="0"/>
              <a:t>Efficiency				</a:t>
            </a:r>
            <a:r>
              <a:rPr lang="en-US" sz="3200" dirty="0" smtClean="0"/>
              <a:t>		$405,000</a:t>
            </a:r>
          </a:p>
          <a:p>
            <a:r>
              <a:rPr lang="en-US" sz="3200" dirty="0" smtClean="0"/>
              <a:t>Planning &amp; Studies 					$401,000</a:t>
            </a:r>
            <a:endParaRPr lang="en-US" sz="3200" dirty="0" smtClean="0"/>
          </a:p>
          <a:p>
            <a:r>
              <a:rPr lang="en-US" sz="3200" dirty="0" err="1" smtClean="0"/>
              <a:t>iFiber</a:t>
            </a:r>
            <a:r>
              <a:rPr lang="en-US" sz="3200" dirty="0" smtClean="0"/>
              <a:t>					</a:t>
            </a:r>
            <a:r>
              <a:rPr lang="en-US" sz="3200" dirty="0" smtClean="0"/>
              <a:t>			$17</a:t>
            </a:r>
            <a:r>
              <a:rPr lang="en-US" sz="3200" dirty="0"/>
              <a:t> </a:t>
            </a:r>
            <a:r>
              <a:rPr lang="en-US" sz="3200" dirty="0" smtClean="0"/>
              <a:t>M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4942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Wind Farms</a:t>
            </a:r>
            <a:endParaRPr lang="en-US" sz="40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r="58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44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45058"/>
            <a:ext cx="10058400" cy="893598"/>
          </a:xfrm>
        </p:spPr>
        <p:txBody>
          <a:bodyPr/>
          <a:lstStyle/>
          <a:p>
            <a:r>
              <a:rPr lang="en-US" dirty="0" smtClean="0"/>
              <a:t>Radium Cleanups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69" y="1438656"/>
            <a:ext cx="7889939" cy="4863408"/>
          </a:xfrm>
        </p:spPr>
      </p:pic>
    </p:spTree>
    <p:extLst>
      <p:ext uri="{BB962C8B-B14F-4D97-AF65-F5344CB8AC3E}">
        <p14:creationId xmlns:p14="http://schemas.microsoft.com/office/powerpoint/2010/main" val="127745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/>
              <a:t>ifiber</a:t>
            </a:r>
            <a:endParaRPr lang="en-US" sz="54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402" t="12597" r="12384" b="5434"/>
          <a:stretch/>
        </p:blipFill>
        <p:spPr>
          <a:xfrm>
            <a:off x="217025" y="868102"/>
            <a:ext cx="8533436" cy="523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31" t="11505" r="18240" b="4015"/>
          <a:stretch/>
        </p:blipFill>
        <p:spPr>
          <a:xfrm>
            <a:off x="1828800" y="435429"/>
            <a:ext cx="8186058" cy="59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3623" y="2094308"/>
            <a:ext cx="9070848" cy="3079575"/>
          </a:xfrm>
        </p:spPr>
        <p:txBody>
          <a:bodyPr/>
          <a:lstStyle/>
          <a:p>
            <a:r>
              <a:rPr lang="en-US" dirty="0" smtClean="0"/>
              <a:t>Becoming </a:t>
            </a:r>
            <a:br>
              <a:rPr lang="en-US" dirty="0" smtClean="0"/>
            </a:br>
            <a:r>
              <a:rPr lang="en-US" dirty="0" smtClean="0"/>
              <a:t>a </a:t>
            </a:r>
            <a:br>
              <a:rPr lang="en-US" dirty="0" smtClean="0"/>
            </a:br>
            <a:r>
              <a:rPr lang="en-US" dirty="0" smtClean="0"/>
              <a:t>destination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4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2063496"/>
          </a:xfrm>
        </p:spPr>
        <p:txBody>
          <a:bodyPr/>
          <a:lstStyle/>
          <a:p>
            <a:r>
              <a:rPr lang="en-US" sz="3200" dirty="0" smtClean="0"/>
              <a:t>Branding </a:t>
            </a:r>
            <a:br>
              <a:rPr lang="en-US" sz="3200" dirty="0" smtClean="0"/>
            </a:br>
            <a:r>
              <a:rPr lang="en-US" sz="3200" dirty="0" smtClean="0"/>
              <a:t>&amp; Marketing Plan </a:t>
            </a:r>
            <a:endParaRPr lang="en-US" sz="32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" b="16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220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Before shot 4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l="2908" t="1856" r="2498" b="24665"/>
          <a:stretch/>
        </p:blipFill>
        <p:spPr bwMode="auto">
          <a:xfrm>
            <a:off x="582087" y="510353"/>
            <a:ext cx="5715000" cy="2959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1498" r="20261" b="12721"/>
          <a:stretch/>
        </p:blipFill>
        <p:spPr>
          <a:xfrm>
            <a:off x="5255176" y="2796209"/>
            <a:ext cx="6423580" cy="36310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93550" y="1066800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</a:rPr>
              <a:t>BEFORE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3113559" y="4486940"/>
            <a:ext cx="2082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957181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76037" y="728389"/>
            <a:ext cx="3763617" cy="1139825"/>
          </a:xfrm>
        </p:spPr>
        <p:txBody>
          <a:bodyPr/>
          <a:lstStyle/>
          <a:p>
            <a:r>
              <a:rPr lang="en-US" dirty="0" smtClean="0"/>
              <a:t>Restaurants </a:t>
            </a:r>
            <a:endParaRPr lang="en-US" dirty="0"/>
          </a:p>
        </p:txBody>
      </p:sp>
      <p:pic>
        <p:nvPicPr>
          <p:cNvPr id="1026" name="Picture 2" descr="Image may contain: sky and outdoo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539" y="2743720"/>
            <a:ext cx="3406875" cy="340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outdo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9186" y="728389"/>
            <a:ext cx="3642000" cy="364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may contain: people sitting, table and outdoor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7323" y="2843491"/>
            <a:ext cx="3657598" cy="3657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7506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2590800"/>
            <a:ext cx="8305800" cy="1662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Downtown </a:t>
            </a:r>
            <a:br>
              <a:rPr lang="en-US" dirty="0" smtClean="0"/>
            </a:br>
            <a:r>
              <a:rPr lang="en-US" dirty="0" smtClean="0"/>
              <a:t>Before &amp; 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4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3219</TotalTime>
  <Words>489</Words>
  <Application>Microsoft Office PowerPoint</Application>
  <PresentationFormat>Widescreen</PresentationFormat>
  <Paragraphs>174</Paragraphs>
  <Slides>116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5" baseType="lpstr">
      <vt:lpstr>Yu Gothic Medium</vt:lpstr>
      <vt:lpstr>Arial</vt:lpstr>
      <vt:lpstr>Arial Narrow</vt:lpstr>
      <vt:lpstr>Bookman Old Style</vt:lpstr>
      <vt:lpstr>Calibri</vt:lpstr>
      <vt:lpstr>Century Gothic</vt:lpstr>
      <vt:lpstr>Gloucester MT Extra Condensed</vt:lpstr>
      <vt:lpstr>Wingdings 3</vt:lpstr>
      <vt:lpstr>Savon</vt:lpstr>
      <vt:lpstr>CITY OF OTTAWA  STATE OF THE CITY   MARCH 21, 2019</vt:lpstr>
      <vt:lpstr>PowerPoint Presentation</vt:lpstr>
      <vt:lpstr>Economic PROGRESS</vt:lpstr>
      <vt:lpstr>Route 71 TIF </vt:lpstr>
      <vt:lpstr>Ottawa Industrial  Park </vt:lpstr>
      <vt:lpstr>NORTHSIDE </vt:lpstr>
      <vt:lpstr>Holiday Inn Express </vt:lpstr>
      <vt:lpstr>OSF Urgent Care</vt:lpstr>
      <vt:lpstr>Illinois  Valley Cement </vt:lpstr>
      <vt:lpstr>Domino’s</vt:lpstr>
      <vt:lpstr>Hawthorne Race Track </vt:lpstr>
      <vt:lpstr>Ottawa Dental  Lab</vt:lpstr>
      <vt:lpstr>PowerPoint Presentation</vt:lpstr>
      <vt:lpstr>Downtown </vt:lpstr>
      <vt:lpstr>Columbus Streetscape </vt:lpstr>
      <vt:lpstr>New construction</vt:lpstr>
      <vt:lpstr>ANTHONY PLACE </vt:lpstr>
      <vt:lpstr>ANTHONY PLACE </vt:lpstr>
      <vt:lpstr>112 W. Madison Street  Lofts and Retail </vt:lpstr>
      <vt:lpstr>112 W. Madison Street  Lofts and Retail </vt:lpstr>
      <vt:lpstr>205-207 W. Main Street   Concept  Plan </vt:lpstr>
      <vt:lpstr>Carson &amp; Woolworth  building </vt:lpstr>
      <vt:lpstr>Interior Elevations </vt:lpstr>
      <vt:lpstr>Roof  Terrace </vt:lpstr>
      <vt:lpstr>PowerPoint Presentation</vt:lpstr>
      <vt:lpstr> Iniga Neapolitan Pizza  Restaurant</vt:lpstr>
      <vt:lpstr>PowerPoint Presentation</vt:lpstr>
      <vt:lpstr>Best Marketing Campaign  &amp;  Best Social Media </vt:lpstr>
      <vt:lpstr>New Festivals </vt:lpstr>
      <vt:lpstr>Façade improvement program</vt:lpstr>
      <vt:lpstr>Court Street Pub </vt:lpstr>
      <vt:lpstr>B.A.S.H. </vt:lpstr>
      <vt:lpstr>Riverfront development </vt:lpstr>
      <vt:lpstr>PowerPoint Presentation</vt:lpstr>
      <vt:lpstr>Upscale Residences and Retail</vt:lpstr>
      <vt:lpstr>Boutique Hotel </vt:lpstr>
      <vt:lpstr>Ottawa Riverfront Development</vt:lpstr>
      <vt:lpstr>Ottawa’s New Riverfront Park</vt:lpstr>
      <vt:lpstr>New YMCA Concept  Plan</vt:lpstr>
      <vt:lpstr>I&amp;M Canal  Re-Watering </vt:lpstr>
      <vt:lpstr>I &amp; M CANAL </vt:lpstr>
      <vt:lpstr>PowerPoint Presentation</vt:lpstr>
      <vt:lpstr>PowerPoint Presentation</vt:lpstr>
      <vt:lpstr>REDDICK MANSION </vt:lpstr>
      <vt:lpstr>American Queen &amp; American Duchess </vt:lpstr>
      <vt:lpstr>Starved Rock Country </vt:lpstr>
      <vt:lpstr>Lone Buffalo Restaurant  &amp; Tangled Roots Brewery  on  the  cover of Travel Illinois</vt:lpstr>
      <vt:lpstr>Starved Rock Country </vt:lpstr>
      <vt:lpstr>Starved Rock County Marathon  May 11th</vt:lpstr>
      <vt:lpstr>Starved Rock Community Foundation </vt:lpstr>
      <vt:lpstr>American  In Bloom </vt:lpstr>
      <vt:lpstr>Anna Mattes  Memorial Fund    “Anna’s Fund”</vt:lpstr>
      <vt:lpstr>City Services </vt:lpstr>
      <vt:lpstr>A look back </vt:lpstr>
      <vt:lpstr>Daniel Burnham</vt:lpstr>
      <vt:lpstr>Comprehensive Plan</vt:lpstr>
      <vt:lpstr>2016  Daniel Burnham Award</vt:lpstr>
      <vt:lpstr>PowerPoint Presentation</vt:lpstr>
      <vt:lpstr>Economic development by the numbers </vt:lpstr>
      <vt:lpstr>Growth </vt:lpstr>
      <vt:lpstr>TIF District  &amp;  Enterprise Zone Map</vt:lpstr>
      <vt:lpstr>Ottawa TIF Districts</vt:lpstr>
      <vt:lpstr>Parks &amp; open space  a greener city </vt:lpstr>
      <vt:lpstr>Parks  and Open Space  </vt:lpstr>
      <vt:lpstr>Fox River Park </vt:lpstr>
      <vt:lpstr>East  Allen  Park </vt:lpstr>
      <vt:lpstr>Hollywood Park &amp; East Main Boat Launch </vt:lpstr>
      <vt:lpstr>Thornton Park  Skating  Rink </vt:lpstr>
      <vt:lpstr>Dayton  Bluffs </vt:lpstr>
      <vt:lpstr>Walsh Park Dedication &amp; Peck Park </vt:lpstr>
      <vt:lpstr>Dark clouds  and  silver linings</vt:lpstr>
      <vt:lpstr>Flooding</vt:lpstr>
      <vt:lpstr>2013</vt:lpstr>
      <vt:lpstr>PowerPoint Presentation</vt:lpstr>
      <vt:lpstr>PowerPoint Presentation</vt:lpstr>
      <vt:lpstr>UAW  Center  -THEN  </vt:lpstr>
      <vt:lpstr>UAW  Center  – THEN  </vt:lpstr>
      <vt:lpstr>UAW  Pat Greathouse Education Center   – TODAY </vt:lpstr>
      <vt:lpstr>CENTRAL intermediate SCHOOL </vt:lpstr>
      <vt:lpstr>Old Central School Flooding </vt:lpstr>
      <vt:lpstr>Old  Central School Flooding</vt:lpstr>
      <vt:lpstr>Partnerships</vt:lpstr>
      <vt:lpstr>Central Intermediate School</vt:lpstr>
      <vt:lpstr>ivcc  Ottawa campus</vt:lpstr>
      <vt:lpstr>IVCC Ottawa Center</vt:lpstr>
      <vt:lpstr>IVCC Ottawa Center   </vt:lpstr>
      <vt:lpstr>IVCC Ottawa Center</vt:lpstr>
      <vt:lpstr>Finding the money</vt:lpstr>
      <vt:lpstr>“WISH LIST”</vt:lpstr>
      <vt:lpstr>GRANTS</vt:lpstr>
      <vt:lpstr>Wind Farms</vt:lpstr>
      <vt:lpstr>Radium Cleanups </vt:lpstr>
      <vt:lpstr>ifiber</vt:lpstr>
      <vt:lpstr>PowerPoint Presentation</vt:lpstr>
      <vt:lpstr>Becoming  a  destination</vt:lpstr>
      <vt:lpstr>Branding  &amp; Marketing Plan </vt:lpstr>
      <vt:lpstr>PowerPoint Presentation</vt:lpstr>
      <vt:lpstr>Restaurants </vt:lpstr>
      <vt:lpstr>Downtown  Before &amp; After</vt:lpstr>
      <vt:lpstr>Downtown Street Lights– Before &amp; After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Overnight Stays </vt:lpstr>
      <vt:lpstr>PowerPoint Presentation</vt:lpstr>
      <vt:lpstr>Harbor  Under Construction </vt:lpstr>
      <vt:lpstr>Heritage Harbor </vt:lpstr>
      <vt:lpstr>The Lone Buffalo</vt:lpstr>
      <vt:lpstr>The Lone Buffalo</vt:lpstr>
      <vt:lpstr>Fema recognition</vt:lpstr>
      <vt:lpstr>Mike Sutfin   FEMA’S Award for Excellence  &amp;  Floodplain Manager of the Year  </vt:lpstr>
      <vt:lpstr>CLASS 2   CRS Community 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Tami Donahue</dc:creator>
  <cp:lastModifiedBy>Tami Donahue</cp:lastModifiedBy>
  <cp:revision>208</cp:revision>
  <dcterms:created xsi:type="dcterms:W3CDTF">2019-03-18T13:36:10Z</dcterms:created>
  <dcterms:modified xsi:type="dcterms:W3CDTF">2019-03-21T20:51:05Z</dcterms:modified>
</cp:coreProperties>
</file>